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60" r:id="rId3"/>
    <p:sldId id="261" r:id="rId4"/>
    <p:sldId id="269" r:id="rId5"/>
    <p:sldId id="280" r:id="rId6"/>
    <p:sldId id="279" r:id="rId7"/>
    <p:sldId id="281" r:id="rId8"/>
    <p:sldId id="267" r:id="rId9"/>
    <p:sldId id="275" r:id="rId10"/>
    <p:sldId id="263" r:id="rId11"/>
    <p:sldId id="278" r:id="rId12"/>
    <p:sldId id="277" r:id="rId13"/>
    <p:sldId id="264" r:id="rId14"/>
    <p:sldId id="274" r:id="rId15"/>
    <p:sldId id="304" r:id="rId16"/>
    <p:sldId id="311" r:id="rId17"/>
    <p:sldId id="305" r:id="rId18"/>
    <p:sldId id="307" r:id="rId19"/>
    <p:sldId id="309" r:id="rId20"/>
    <p:sldId id="262" r:id="rId21"/>
    <p:sldId id="270" r:id="rId22"/>
    <p:sldId id="300" r:id="rId23"/>
    <p:sldId id="272" r:id="rId24"/>
    <p:sldId id="308" r:id="rId25"/>
    <p:sldId id="265" r:id="rId26"/>
    <p:sldId id="303" r:id="rId27"/>
    <p:sldId id="301" r:id="rId28"/>
    <p:sldId id="302" r:id="rId29"/>
    <p:sldId id="310" r:id="rId30"/>
    <p:sldId id="285" r:id="rId31"/>
  </p:sldIdLst>
  <p:sldSz cx="12192000" cy="6858000"/>
  <p:notesSz cx="6858000" cy="9144000"/>
  <p:embeddedFontLst>
    <p:embeddedFont>
      <p:font typeface="等线" panose="02010600030101010101" pitchFamily="2" charset="-122"/>
      <p:regular r:id="rId33"/>
      <p:bold r:id="rId34"/>
    </p:embeddedFont>
    <p:embeddedFont>
      <p:font typeface="方正喵呜体" panose="02010600010101010101" pitchFamily="2" charset="-122"/>
      <p:regular r:id="rId35"/>
    </p:embeddedFont>
    <p:embeddedFont>
      <p:font typeface="楷体" panose="02010609060101010101" pitchFamily="49" charset="-122"/>
      <p:regular r:id="rId36"/>
    </p:embeddedFont>
    <p:embeddedFont>
      <p:font typeface="微软雅黑" panose="020B0503020204020204" pitchFamily="34" charset="-122"/>
      <p:regular r:id="rId37"/>
      <p:bold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1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3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7"/>
    </mc:Choice>
    <mc:Fallback>
      <c:style val="17"/>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plotArea>
    <c:plotVisOnly val="1"/>
    <c:dispBlanksAs val="zero"/>
    <c:showDLblsOverMax val="0"/>
  </c:chart>
  <c:txPr>
    <a:bodyPr/>
    <a:lstStyle/>
    <a:p>
      <a:pPr>
        <a:defRPr lang="zh-CN"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bg1">
                <a:lumMod val="85000"/>
              </a:schemeClr>
            </a:solidFill>
            <a:ln w="19050">
              <a:noFill/>
            </a:ln>
          </c:spPr>
          <c:dPt>
            <c:idx val="0"/>
            <c:bubble3D val="0"/>
            <c:spPr>
              <a:solidFill>
                <a:srgbClr val="141158"/>
              </a:solidFill>
              <a:ln w="19050">
                <a:noFill/>
              </a:ln>
              <a:effectLst/>
            </c:spPr>
            <c:extLst>
              <c:ext xmlns:c16="http://schemas.microsoft.com/office/drawing/2014/chart" uri="{C3380CC4-5D6E-409C-BE32-E72D297353CC}">
                <c16:uniqueId val="{00000001-E581-4287-BC8C-08A50758A087}"/>
              </c:ext>
            </c:extLst>
          </c:dPt>
          <c:dPt>
            <c:idx val="1"/>
            <c:bubble3D val="0"/>
            <c:spPr>
              <a:solidFill>
                <a:srgbClr val="FFFF00"/>
              </a:solidFill>
              <a:ln w="19050">
                <a:noFill/>
              </a:ln>
              <a:effectLst/>
            </c:spPr>
            <c:extLst>
              <c:ext xmlns:c16="http://schemas.microsoft.com/office/drawing/2014/chart" uri="{C3380CC4-5D6E-409C-BE32-E72D297353CC}">
                <c16:uniqueId val="{00000003-E581-4287-BC8C-08A50758A087}"/>
              </c:ext>
            </c:extLst>
          </c:dPt>
          <c:dPt>
            <c:idx val="2"/>
            <c:bubble3D val="0"/>
            <c:spPr>
              <a:solidFill>
                <a:schemeClr val="tx1">
                  <a:lumMod val="75000"/>
                  <a:lumOff val="25000"/>
                </a:schemeClr>
              </a:solidFill>
              <a:ln w="19050">
                <a:noFill/>
              </a:ln>
              <a:effectLst/>
            </c:spPr>
            <c:extLst>
              <c:ext xmlns:c16="http://schemas.microsoft.com/office/drawing/2014/chart" uri="{C3380CC4-5D6E-409C-BE32-E72D297353CC}">
                <c16:uniqueId val="{00000005-E581-4287-BC8C-08A50758A087}"/>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07-E581-4287-BC8C-08A50758A087}"/>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8000</c:v>
                </c:pt>
                <c:pt idx="1">
                  <c:v>5000</c:v>
                </c:pt>
                <c:pt idx="2">
                  <c:v>3500</c:v>
                </c:pt>
                <c:pt idx="3">
                  <c:v>2000</c:v>
                </c:pt>
              </c:numCache>
            </c:numRef>
          </c:val>
          <c:extLst>
            <c:ext xmlns:c16="http://schemas.microsoft.com/office/drawing/2014/chart" uri="{C3380CC4-5D6E-409C-BE32-E72D297353CC}">
              <c16:uniqueId val="{00000008-E581-4287-BC8C-08A50758A08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9EEE43-1B90-43C3-893F-E8C85F4BB708}" type="datetimeFigureOut">
              <a:rPr lang="zh-CN" altLang="en-US" smtClean="0"/>
              <a:t>2019/3/16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76270A-1DB3-464D-9A8C-D6844FA1972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76270A-1DB3-464D-9A8C-D6844FA1972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574034-DA9B-49F4-9296-BDC11F7BAD5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574034-DA9B-49F4-9296-BDC11F7BAD5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16</a:t>
            </a:fld>
            <a:endParaRPr lang="zh-CN" altLang="en-US"/>
          </a:p>
        </p:txBody>
      </p:sp>
    </p:spTree>
    <p:extLst>
      <p:ext uri="{BB962C8B-B14F-4D97-AF65-F5344CB8AC3E}">
        <p14:creationId xmlns:p14="http://schemas.microsoft.com/office/powerpoint/2010/main" val="4284117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19</a:t>
            </a:fld>
            <a:endParaRPr lang="zh-CN" altLang="en-US"/>
          </a:p>
        </p:txBody>
      </p:sp>
    </p:spTree>
    <p:extLst>
      <p:ext uri="{BB962C8B-B14F-4D97-AF65-F5344CB8AC3E}">
        <p14:creationId xmlns:p14="http://schemas.microsoft.com/office/powerpoint/2010/main" val="3376149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574034-DA9B-49F4-9296-BDC11F7BAD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574034-DA9B-49F4-9296-BDC11F7BAD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574034-DA9B-49F4-9296-BDC11F7BAD5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574034-DA9B-49F4-9296-BDC11F7BAD5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29</a:t>
            </a:fld>
            <a:endParaRPr lang="zh-CN" altLang="en-US"/>
          </a:p>
        </p:txBody>
      </p:sp>
    </p:spTree>
    <p:extLst>
      <p:ext uri="{BB962C8B-B14F-4D97-AF65-F5344CB8AC3E}">
        <p14:creationId xmlns:p14="http://schemas.microsoft.com/office/powerpoint/2010/main" val="423134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574034-DA9B-49F4-9296-BDC11F7BAD5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76270A-1DB3-464D-9A8C-D6844FA1972F}" type="slidenum">
              <a:rPr lang="zh-CN" altLang="en-US" smtClean="0"/>
              <a:t>30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76270A-1DB3-464D-9A8C-D6844FA1972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027EFA-29CC-A246-980C-45E8B3219095}"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000">
        <p:checker/>
      </p:transition>
    </mc:Choice>
    <mc:Fallback xmlns="">
      <p:transition spd="slow">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5" name="矩形 4"/>
          <p:cNvSpPr/>
          <p:nvPr userDrawn="1"/>
        </p:nvSpPr>
        <p:spPr>
          <a:xfrm>
            <a:off x="3166712" y="511252"/>
            <a:ext cx="5858576" cy="579713"/>
          </a:xfrm>
          <a:prstGeom prst="rect">
            <a:avLst/>
          </a:prstGeom>
          <a:solidFill>
            <a:schemeClr val="bg1"/>
          </a:solidFill>
          <a:ln w="3810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7"/>
          <p:cNvSpPr>
            <a:spLocks noGrp="1"/>
          </p:cNvSpPr>
          <p:nvPr>
            <p:ph type="body" sz="quarter" idx="10" hasCustomPrompt="1"/>
          </p:nvPr>
        </p:nvSpPr>
        <p:spPr>
          <a:xfrm>
            <a:off x="3843866" y="581239"/>
            <a:ext cx="4504268" cy="439738"/>
          </a:xfrm>
          <a:prstGeom prst="rect">
            <a:avLst/>
          </a:prstGeom>
        </p:spPr>
        <p:txBody>
          <a:bodyPr/>
          <a:lstStyle>
            <a:lvl1pPr marL="0" indent="0" algn="ctr">
              <a:lnSpc>
                <a:spcPct val="100000"/>
              </a:lnSpc>
              <a:spcBef>
                <a:spcPts val="0"/>
              </a:spcBef>
              <a:buNone/>
              <a:defRPr spc="300">
                <a:solidFill>
                  <a:srgbClr val="141158"/>
                </a:solidFill>
                <a:latin typeface="+mj-ea"/>
                <a:ea typeface="+mj-ea"/>
              </a:defRPr>
            </a:lvl1pPr>
          </a:lstStyle>
          <a:p>
            <a:pPr lvl="0"/>
            <a:r>
              <a:rPr lang="zh-CN" altLang="en-US" dirty="0"/>
              <a:t>请在此处添加标题</a:t>
            </a:r>
          </a:p>
        </p:txBody>
      </p:sp>
    </p:spTree>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300"/>
                                        <p:tgtEl>
                                          <p:spTgt spid="3">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tmplLst>
          <p:tmpl lvl="1">
            <p:tnLst>
              <p:par>
                <p:cTn presetID="16" presetClass="entr" presetSubtype="37"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arn(outVertical)">
                      <p:cBhvr>
                        <p:cTn dur="3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9" y="0"/>
            <a:ext cx="12191701"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18485" y="610870"/>
            <a:ext cx="5692140" cy="4965700"/>
          </a:xfrm>
          <a:prstGeom prst="rect">
            <a:avLst/>
          </a:prstGeom>
          <a:solidFill>
            <a:schemeClr val="bg1"/>
          </a:solidFill>
          <a:ln w="10160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227195" y="827734"/>
            <a:ext cx="3474720" cy="1106805"/>
          </a:xfrm>
          <a:prstGeom prst="rect">
            <a:avLst/>
          </a:prstGeom>
          <a:noFill/>
        </p:spPr>
        <p:txBody>
          <a:bodyPr wrap="none" rtlCol="0">
            <a:spAutoFit/>
          </a:bodyPr>
          <a:lstStyle/>
          <a:p>
            <a:pPr algn="ctr"/>
            <a:r>
              <a:rPr lang="zh-CN" altLang="en-US" sz="6600" b="1" spc="-150" dirty="0">
                <a:solidFill>
                  <a:srgbClr val="141158"/>
                </a:solidFill>
                <a:latin typeface="楷体" panose="02010609060101010101" charset="-122"/>
                <a:ea typeface="楷体" panose="02010609060101010101" charset="-122"/>
                <a:sym typeface="+mn-ea"/>
              </a:rPr>
              <a:t>星尘辅助</a:t>
            </a:r>
          </a:p>
        </p:txBody>
      </p:sp>
      <p:sp>
        <p:nvSpPr>
          <p:cNvPr id="7" name="文本框 6"/>
          <p:cNvSpPr txBox="1"/>
          <p:nvPr/>
        </p:nvSpPr>
        <p:spPr>
          <a:xfrm>
            <a:off x="4592139" y="3760901"/>
            <a:ext cx="2776722" cy="400110"/>
          </a:xfrm>
          <a:prstGeom prst="rect">
            <a:avLst/>
          </a:prstGeom>
          <a:noFill/>
        </p:spPr>
        <p:txBody>
          <a:bodyPr wrap="none" rtlCol="0">
            <a:spAutoFit/>
          </a:bodyPr>
          <a:lstStyle/>
          <a:p>
            <a:pPr algn="ctr"/>
            <a:r>
              <a:rPr lang="en-US" altLang="zh-CN" sz="2000" b="1" dirty="0">
                <a:solidFill>
                  <a:srgbClr val="141158"/>
                </a:solidFill>
                <a:latin typeface="+mj-ea"/>
                <a:ea typeface="+mj-ea"/>
              </a:rPr>
              <a:t>NUMERICAL &amp; ANALYSIS</a:t>
            </a:r>
            <a:endParaRPr lang="zh-CN" altLang="en-US" sz="2000" b="1" dirty="0">
              <a:solidFill>
                <a:srgbClr val="141158"/>
              </a:solidFill>
              <a:latin typeface="+mj-ea"/>
              <a:ea typeface="+mj-ea"/>
            </a:endParaRPr>
          </a:p>
        </p:txBody>
      </p:sp>
      <p:sp>
        <p:nvSpPr>
          <p:cNvPr id="9" name="文本框 8"/>
          <p:cNvSpPr txBox="1"/>
          <p:nvPr/>
        </p:nvSpPr>
        <p:spPr>
          <a:xfrm>
            <a:off x="4897596" y="4422166"/>
            <a:ext cx="2133918" cy="400110"/>
          </a:xfrm>
          <a:prstGeom prst="rect">
            <a:avLst/>
          </a:prstGeom>
          <a:noFill/>
        </p:spPr>
        <p:txBody>
          <a:bodyPr wrap="square" rtlCol="0">
            <a:spAutoFit/>
          </a:bodyPr>
          <a:lstStyle/>
          <a:p>
            <a:pPr algn="ctr"/>
            <a:r>
              <a:rPr lang="en-US" altLang="zh-CN" sz="2000" b="1" spc="-150" dirty="0">
                <a:solidFill>
                  <a:srgbClr val="141158"/>
                </a:solidFill>
                <a:latin typeface="+mj-ea"/>
                <a:ea typeface="+mj-ea"/>
              </a:rPr>
              <a:t>Stardust Redux </a:t>
            </a:r>
            <a:r>
              <a:rPr lang="zh-CN" altLang="en-US" sz="2000" b="1" spc="-150" dirty="0">
                <a:solidFill>
                  <a:srgbClr val="141158"/>
                </a:solidFill>
                <a:latin typeface="+mj-ea"/>
                <a:ea typeface="+mj-ea"/>
              </a:rPr>
              <a:t>团队</a:t>
            </a:r>
          </a:p>
        </p:txBody>
      </p:sp>
      <p:cxnSp>
        <p:nvCxnSpPr>
          <p:cNvPr id="11" name="直接连接符 10"/>
          <p:cNvCxnSpPr/>
          <p:nvPr/>
        </p:nvCxnSpPr>
        <p:spPr>
          <a:xfrm>
            <a:off x="4782190" y="4270817"/>
            <a:ext cx="2415941" cy="0"/>
          </a:xfrm>
          <a:prstGeom prst="line">
            <a:avLst/>
          </a:prstGeom>
          <a:ln w="22225">
            <a:solidFill>
              <a:srgbClr val="141158"/>
            </a:solidFill>
            <a:prstDash val="dash"/>
          </a:ln>
        </p:spPr>
        <p:style>
          <a:lnRef idx="1">
            <a:schemeClr val="accent1"/>
          </a:lnRef>
          <a:fillRef idx="0">
            <a:schemeClr val="accent1"/>
          </a:fillRef>
          <a:effectRef idx="0">
            <a:schemeClr val="accent1"/>
          </a:effectRef>
          <a:fontRef idx="minor">
            <a:schemeClr val="tx1"/>
          </a:fontRef>
        </p:style>
      </p:cxnSp>
      <p:pic>
        <p:nvPicPr>
          <p:cNvPr id="2" name="Goldmund - Who'll Save the Lef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1597" y="6451600"/>
            <a:ext cx="406401" cy="406400"/>
          </a:xfrm>
          <a:prstGeom prst="rect">
            <a:avLst/>
          </a:prstGeom>
        </p:spPr>
      </p:pic>
      <p:sp>
        <p:nvSpPr>
          <p:cNvPr id="3" name="文本框 2"/>
          <p:cNvSpPr txBox="1"/>
          <p:nvPr/>
        </p:nvSpPr>
        <p:spPr>
          <a:xfrm>
            <a:off x="3482945" y="2283330"/>
            <a:ext cx="4975860" cy="1261884"/>
          </a:xfrm>
          <a:prstGeom prst="rect">
            <a:avLst/>
          </a:prstGeom>
          <a:noFill/>
        </p:spPr>
        <p:txBody>
          <a:bodyPr wrap="square" rtlCol="0">
            <a:spAutoFit/>
          </a:bodyPr>
          <a:lstStyle/>
          <a:p>
            <a:pPr algn="ctr"/>
            <a:r>
              <a:rPr lang="zh-CN" altLang="en-US" sz="2800" b="1" spc="-150" dirty="0">
                <a:solidFill>
                  <a:srgbClr val="141158"/>
                </a:solidFill>
                <a:latin typeface="楷体" panose="02010609060101010101" charset="-122"/>
                <a:ea typeface="楷体" panose="02010609060101010101" charset="-122"/>
                <a:cs typeface="楷体" panose="02010609060101010101" charset="-122"/>
                <a:sym typeface="+mn-ea"/>
              </a:rPr>
              <a:t>动力学方程数值求解</a:t>
            </a:r>
            <a:endParaRPr lang="en-US" altLang="zh-CN" sz="2800" b="1" spc="-150" dirty="0">
              <a:solidFill>
                <a:srgbClr val="141158"/>
              </a:solidFill>
              <a:latin typeface="楷体" panose="02010609060101010101" charset="-122"/>
              <a:ea typeface="楷体" panose="02010609060101010101" charset="-122"/>
              <a:cs typeface="楷体" panose="02010609060101010101" charset="-122"/>
              <a:sym typeface="+mn-ea"/>
            </a:endParaRPr>
          </a:p>
          <a:p>
            <a:pPr algn="ctr"/>
            <a:r>
              <a:rPr lang="zh-CN" altLang="en-US" sz="2800" b="1" spc="-150" dirty="0">
                <a:solidFill>
                  <a:srgbClr val="141158"/>
                </a:solidFill>
                <a:latin typeface="楷体" panose="02010609060101010101" charset="-122"/>
                <a:ea typeface="楷体" panose="02010609060101010101" charset="-122"/>
                <a:cs typeface="楷体" panose="02010609060101010101" charset="-122"/>
                <a:sym typeface="+mn-ea"/>
              </a:rPr>
              <a:t>在辅助软件中的应用</a:t>
            </a:r>
            <a:endParaRPr lang="zh-CN" altLang="en-US" sz="2000" dirty="0">
              <a:sym typeface="+mn-ea"/>
            </a:endParaRPr>
          </a:p>
          <a:p>
            <a:pPr algn="just"/>
            <a:endParaRPr lang="zh-CN" altLang="en-US" sz="2000" dirty="0">
              <a:sym typeface="+mn-ea"/>
            </a:endParaRPr>
          </a:p>
        </p:txBody>
      </p:sp>
      <p:sp>
        <p:nvSpPr>
          <p:cNvPr id="4" name="矩形 3">
            <a:extLst>
              <a:ext uri="{FF2B5EF4-FFF2-40B4-BE49-F238E27FC236}">
                <a16:creationId xmlns:a16="http://schemas.microsoft.com/office/drawing/2014/main" id="{665A6709-CC37-4CED-9F73-9977394E368B}"/>
              </a:ext>
            </a:extLst>
          </p:cNvPr>
          <p:cNvSpPr/>
          <p:nvPr/>
        </p:nvSpPr>
        <p:spPr>
          <a:xfrm>
            <a:off x="67112" y="6594947"/>
            <a:ext cx="12063368"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大家好，今天我们</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Stardust Redux</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团队为大家带来的项目为“动力学方程数值求解在辅助软件中的应用”，而“星尘辅助”就是我们的作品</a:t>
            </a:r>
            <a:endParaRPr lang="zh-CN" altLang="en-US" sz="1600" dirty="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53" presetClass="entr" presetSubtype="16" fill="hold" grpId="0" nodeType="withEffect">
                                  <p:stCondLst>
                                    <p:cond delay="0"/>
                                  </p:stCondLst>
                                  <p:iterate type="lt">
                                    <p:tmPct val="20000"/>
                                  </p:iterate>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750"/>
                                        <p:tgtEl>
                                          <p:spTgt spid="7"/>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outVertical)">
                                      <p:cBhvr>
                                        <p:cTn id="22" dur="1000"/>
                                        <p:tgtEl>
                                          <p:spTgt spid="9"/>
                                        </p:tgtEl>
                                      </p:cBhvr>
                                    </p:animEffect>
                                  </p:childTnLst>
                                </p:cTn>
                              </p:par>
                              <p:par>
                                <p:cTn id="23" presetID="16" presetClass="entr" presetSubtype="37"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outVertical)">
                                      <p:cBhvr>
                                        <p:cTn id="25" dur="1000"/>
                                        <p:tgtEl>
                                          <p:spTgt spid="11"/>
                                        </p:tgtEl>
                                      </p:cBhvr>
                                    </p:animEffect>
                                  </p:childTnLst>
                                </p:cTn>
                              </p:par>
                              <p:par>
                                <p:cTn id="26" presetID="6" presetClass="emph" presetSubtype="0" fill="hold" grpId="0" nodeType="withEffect">
                                  <p:stCondLst>
                                    <p:cond delay="0"/>
                                  </p:stCondLst>
                                  <p:childTnLst>
                                    <p:animScale>
                                      <p:cBhvr>
                                        <p:cTn id="27" dur="2000" fill="hold"/>
                                        <p:tgtEl>
                                          <p:spTgt spid="3"/>
                                        </p:tgtEl>
                                      </p:cBhvr>
                                      <p:by x="130000" y="130000"/>
                                    </p:animScale>
                                  </p:childTnLst>
                                </p:cTn>
                              </p:par>
                              <p:par>
                                <p:cTn id="28" presetID="1" presetClass="entr" presetSubtype="0" fill="hold" grpId="1"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repeatCount="indefinite" fill="remove" display="0">
                  <p:stCondLst>
                    <p:cond delay="indefinite"/>
                  </p:stCondLst>
                  <p:endCondLst>
                    <p:cond evt="onStopAudio" delay="0">
                      <p:tgtEl>
                        <p:sldTgt/>
                      </p:tgtEl>
                    </p:cond>
                  </p:endCondLst>
                </p:cTn>
                <p:tgtEl>
                  <p:spTgt spid="2"/>
                </p:tgtEl>
              </p:cMediaNode>
            </p:audio>
          </p:childTnLst>
        </p:cTn>
      </p:par>
    </p:tnLst>
    <p:bldLst>
      <p:bldP spid="5" grpId="0" bldLvl="0" animBg="1"/>
      <p:bldP spid="6" grpId="0"/>
      <p:bldP spid="7" grpId="0"/>
      <p:bldP spid="9" grpId="0"/>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75237" y="2184788"/>
            <a:ext cx="8841526" cy="2488424"/>
          </a:xfrm>
          <a:prstGeom prst="rect">
            <a:avLst/>
          </a:prstGeom>
          <a:solidFill>
            <a:schemeClr val="bg1"/>
          </a:solidFill>
          <a:ln w="10160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21"/>
          <p:cNvSpPr txBox="1">
            <a:spLocks noChangeArrowheads="1"/>
          </p:cNvSpPr>
          <p:nvPr/>
        </p:nvSpPr>
        <p:spPr bwMode="auto">
          <a:xfrm>
            <a:off x="4919362" y="2575734"/>
            <a:ext cx="23535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rgbClr val="141158"/>
                </a:solidFill>
                <a:latin typeface="+mj-ea"/>
                <a:ea typeface="+mj-ea"/>
                <a:cs typeface="Arial" panose="020B0604020202020204" pitchFamily="34" charset="0"/>
              </a:rPr>
              <a:t>PART THREE</a:t>
            </a:r>
            <a:endParaRPr lang="zh-CN" altLang="en-US" sz="3600" b="1" dirty="0">
              <a:solidFill>
                <a:srgbClr val="141158"/>
              </a:solidFill>
              <a:latin typeface="+mj-ea"/>
              <a:ea typeface="+mj-ea"/>
              <a:cs typeface="Arial" panose="020B0604020202020204" pitchFamily="34" charset="0"/>
            </a:endParaRPr>
          </a:p>
        </p:txBody>
      </p:sp>
      <p:sp>
        <p:nvSpPr>
          <p:cNvPr id="8" name="文本框 25"/>
          <p:cNvSpPr txBox="1">
            <a:spLocks noChangeArrowheads="1"/>
          </p:cNvSpPr>
          <p:nvPr/>
        </p:nvSpPr>
        <p:spPr bwMode="auto">
          <a:xfrm>
            <a:off x="4709177" y="3134322"/>
            <a:ext cx="310854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000" spc="-300" dirty="0">
                <a:solidFill>
                  <a:schemeClr val="tx1">
                    <a:lumMod val="75000"/>
                    <a:lumOff val="25000"/>
                  </a:schemeClr>
                </a:solidFill>
                <a:latin typeface="方正喵呜体" panose="02010600010101010101" pitchFamily="2" charset="-122"/>
                <a:ea typeface="方正喵呜体" panose="02010600010101010101" pitchFamily="2" charset="-122"/>
                <a:cs typeface="Arial" panose="020B0604020202020204" pitchFamily="34" charset="0"/>
              </a:rPr>
              <a:t>实施方案</a:t>
            </a:r>
          </a:p>
        </p:txBody>
      </p:sp>
      <p:sp>
        <p:nvSpPr>
          <p:cNvPr id="12" name="文本框 21"/>
          <p:cNvSpPr txBox="1">
            <a:spLocks noChangeArrowheads="1"/>
          </p:cNvSpPr>
          <p:nvPr/>
        </p:nvSpPr>
        <p:spPr bwMode="auto">
          <a:xfrm>
            <a:off x="1759602" y="1710830"/>
            <a:ext cx="2701381"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3900" b="1" dirty="0">
                <a:solidFill>
                  <a:srgbClr val="141158"/>
                </a:solidFill>
                <a:latin typeface="+mj-ea"/>
                <a:ea typeface="+mj-ea"/>
                <a:cs typeface="Arial" panose="020B0604020202020204" pitchFamily="34" charset="0"/>
              </a:rPr>
              <a:t>02</a:t>
            </a:r>
            <a:endParaRPr lang="zh-CN" altLang="en-US" sz="23900" b="1" dirty="0">
              <a:solidFill>
                <a:srgbClr val="141158"/>
              </a:solidFill>
              <a:latin typeface="+mj-ea"/>
              <a:ea typeface="+mj-ea"/>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spd="med" advClick="0" advTm="0">
        <p15:prstTrans prst="pageCurlDoubl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600" fill="hold"/>
                                        <p:tgtEl>
                                          <p:spTgt spid="12"/>
                                        </p:tgtEl>
                                        <p:attrNameLst>
                                          <p:attrName>ppt_w</p:attrName>
                                        </p:attrNameLst>
                                      </p:cBhvr>
                                      <p:tavLst>
                                        <p:tav tm="0">
                                          <p:val>
                                            <p:fltVal val="0"/>
                                          </p:val>
                                        </p:tav>
                                        <p:tav tm="100000">
                                          <p:val>
                                            <p:strVal val="#ppt_w"/>
                                          </p:val>
                                        </p:tav>
                                      </p:tavLst>
                                    </p:anim>
                                    <p:anim calcmode="lin" valueType="num">
                                      <p:cBhvr>
                                        <p:cTn id="8" dur="600" fill="hold"/>
                                        <p:tgtEl>
                                          <p:spTgt spid="12"/>
                                        </p:tgtEl>
                                        <p:attrNameLst>
                                          <p:attrName>ppt_h</p:attrName>
                                        </p:attrNameLst>
                                      </p:cBhvr>
                                      <p:tavLst>
                                        <p:tav tm="0">
                                          <p:val>
                                            <p:fltVal val="0"/>
                                          </p:val>
                                        </p:tav>
                                        <p:tav tm="100000">
                                          <p:val>
                                            <p:strVal val="#ppt_h"/>
                                          </p:val>
                                        </p:tav>
                                      </p:tavLst>
                                    </p:anim>
                                    <p:anim calcmode="lin" valueType="num">
                                      <p:cBhvr>
                                        <p:cTn id="9" dur="600" fill="hold"/>
                                        <p:tgtEl>
                                          <p:spTgt spid="12"/>
                                        </p:tgtEl>
                                        <p:attrNameLst>
                                          <p:attrName>style.rotation</p:attrName>
                                        </p:attrNameLst>
                                      </p:cBhvr>
                                      <p:tavLst>
                                        <p:tav tm="0">
                                          <p:val>
                                            <p:fltVal val="360"/>
                                          </p:val>
                                        </p:tav>
                                        <p:tav tm="100000">
                                          <p:val>
                                            <p:fltVal val="0"/>
                                          </p:val>
                                        </p:tav>
                                      </p:tavLst>
                                    </p:anim>
                                    <p:animEffect transition="in" filter="fade">
                                      <p:cBhvr>
                                        <p:cTn id="10" dur="600"/>
                                        <p:tgtEl>
                                          <p:spTgt spid="12"/>
                                        </p:tgtEl>
                                      </p:cBhvr>
                                    </p:animEffect>
                                  </p:childTnLst>
                                </p:cTn>
                              </p:par>
                            </p:childTnLst>
                          </p:cTn>
                        </p:par>
                        <p:par>
                          <p:cTn id="11" fill="hold">
                            <p:stCondLst>
                              <p:cond delay="600"/>
                            </p:stCondLst>
                            <p:childTnLst>
                              <p:par>
                                <p:cTn id="12" presetID="1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p:tgtEl>
                                          <p:spTgt spid="7"/>
                                        </p:tgtEl>
                                        <p:attrNameLst>
                                          <p:attrName>ppt_x</p:attrName>
                                        </p:attrNameLst>
                                      </p:cBhvr>
                                      <p:tavLst>
                                        <p:tav tm="0">
                                          <p:val>
                                            <p:strVal val="#ppt_x-#ppt_w*1.125000"/>
                                          </p:val>
                                        </p:tav>
                                        <p:tav tm="100000">
                                          <p:val>
                                            <p:strVal val="#ppt_x"/>
                                          </p:val>
                                        </p:tav>
                                      </p:tavLst>
                                    </p:anim>
                                    <p:animEffect transition="in" filter="wipe(right)">
                                      <p:cBhvr>
                                        <p:cTn id="15" dur="500"/>
                                        <p:tgtEl>
                                          <p:spTgt spid="7"/>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600" fill="hold"/>
                                        <p:tgtEl>
                                          <p:spTgt spid="8"/>
                                        </p:tgtEl>
                                        <p:attrNameLst>
                                          <p:attrName>ppt_w</p:attrName>
                                        </p:attrNameLst>
                                      </p:cBhvr>
                                      <p:tavLst>
                                        <p:tav tm="0">
                                          <p:val>
                                            <p:fltVal val="0"/>
                                          </p:val>
                                        </p:tav>
                                        <p:tav tm="100000">
                                          <p:val>
                                            <p:strVal val="#ppt_w"/>
                                          </p:val>
                                        </p:tav>
                                      </p:tavLst>
                                    </p:anim>
                                    <p:anim calcmode="lin" valueType="num">
                                      <p:cBhvr>
                                        <p:cTn id="19" dur="600" fill="hold"/>
                                        <p:tgtEl>
                                          <p:spTgt spid="8"/>
                                        </p:tgtEl>
                                        <p:attrNameLst>
                                          <p:attrName>ppt_h</p:attrName>
                                        </p:attrNameLst>
                                      </p:cBhvr>
                                      <p:tavLst>
                                        <p:tav tm="0">
                                          <p:val>
                                            <p:fltVal val="0"/>
                                          </p:val>
                                        </p:tav>
                                        <p:tav tm="100000">
                                          <p:val>
                                            <p:strVal val="#ppt_h"/>
                                          </p:val>
                                        </p:tav>
                                      </p:tavLst>
                                    </p:anim>
                                    <p:animEffect transition="in" filter="fade">
                                      <p:cBhvr>
                                        <p:cTn id="20" dur="6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4501" y="536789"/>
            <a:ext cx="4504268" cy="439738"/>
          </a:xfrm>
        </p:spPr>
        <p:txBody>
          <a:bodyPr/>
          <a:lstStyle/>
          <a:p>
            <a:r>
              <a:rPr lang="zh-CN" altLang="en-US" sz="3200" dirty="0">
                <a:latin typeface="方正喵呜体" panose="02010600010101010101" pitchFamily="2" charset="-122"/>
                <a:ea typeface="方正喵呜体" panose="02010600010101010101" pitchFamily="2" charset="-122"/>
              </a:rPr>
              <a:t>实施方案</a:t>
            </a:r>
            <a:r>
              <a:rPr lang="en-US" altLang="zh-CN" sz="3200" dirty="0">
                <a:latin typeface="方正喵呜体" panose="02010600010101010101" pitchFamily="2" charset="-122"/>
                <a:ea typeface="方正喵呜体" panose="02010600010101010101" pitchFamily="2" charset="-122"/>
              </a:rPr>
              <a:t>—</a:t>
            </a:r>
            <a:r>
              <a:rPr lang="zh-CN" altLang="en-US" sz="3200" dirty="0">
                <a:latin typeface="方正喵呜体" panose="02010600010101010101" pitchFamily="2" charset="-122"/>
                <a:ea typeface="方正喵呜体" panose="02010600010101010101" pitchFamily="2" charset="-122"/>
              </a:rPr>
              <a:t>六个阶段</a:t>
            </a:r>
          </a:p>
        </p:txBody>
      </p:sp>
      <p:grpSp>
        <p:nvGrpSpPr>
          <p:cNvPr id="25" name="组合 24"/>
          <p:cNvGrpSpPr/>
          <p:nvPr/>
        </p:nvGrpSpPr>
        <p:grpSpPr>
          <a:xfrm>
            <a:off x="987726" y="3541716"/>
            <a:ext cx="900000" cy="900000"/>
            <a:chOff x="7362182" y="3807649"/>
            <a:chExt cx="585787" cy="585787"/>
          </a:xfrm>
          <a:solidFill>
            <a:srgbClr val="141158"/>
          </a:solidFill>
        </p:grpSpPr>
        <p:sp>
          <p:nvSpPr>
            <p:cNvPr id="26" name="Oval 105"/>
            <p:cNvSpPr/>
            <p:nvPr/>
          </p:nvSpPr>
          <p:spPr>
            <a:xfrm>
              <a:off x="7362182" y="3807649"/>
              <a:ext cx="585787" cy="585787"/>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132"/>
            <p:cNvSpPr>
              <a:spLocks noEditPoints="1"/>
            </p:cNvSpPr>
            <p:nvPr/>
          </p:nvSpPr>
          <p:spPr bwMode="auto">
            <a:xfrm>
              <a:off x="7490794" y="3984925"/>
              <a:ext cx="328563" cy="231234"/>
            </a:xfrm>
            <a:custGeom>
              <a:avLst/>
              <a:gdLst>
                <a:gd name="T0" fmla="*/ 0 w 530"/>
                <a:gd name="T1" fmla="*/ 373 h 373"/>
                <a:gd name="T2" fmla="*/ 530 w 530"/>
                <a:gd name="T3" fmla="*/ 373 h 373"/>
                <a:gd name="T4" fmla="*/ 530 w 530"/>
                <a:gd name="T5" fmla="*/ 0 h 373"/>
                <a:gd name="T6" fmla="*/ 0 w 530"/>
                <a:gd name="T7" fmla="*/ 0 h 373"/>
                <a:gd name="T8" fmla="*/ 0 w 530"/>
                <a:gd name="T9" fmla="*/ 373 h 373"/>
                <a:gd name="T10" fmla="*/ 510 w 530"/>
                <a:gd name="T11" fmla="*/ 36 h 373"/>
                <a:gd name="T12" fmla="*/ 343 w 530"/>
                <a:gd name="T13" fmla="*/ 183 h 373"/>
                <a:gd name="T14" fmla="*/ 510 w 530"/>
                <a:gd name="T15" fmla="*/ 337 h 373"/>
                <a:gd name="T16" fmla="*/ 510 w 530"/>
                <a:gd name="T17" fmla="*/ 354 h 373"/>
                <a:gd name="T18" fmla="*/ 321 w 530"/>
                <a:gd name="T19" fmla="*/ 200 h 373"/>
                <a:gd name="T20" fmla="*/ 264 w 530"/>
                <a:gd name="T21" fmla="*/ 248 h 373"/>
                <a:gd name="T22" fmla="*/ 206 w 530"/>
                <a:gd name="T23" fmla="*/ 200 h 373"/>
                <a:gd name="T24" fmla="*/ 17 w 530"/>
                <a:gd name="T25" fmla="*/ 354 h 373"/>
                <a:gd name="T26" fmla="*/ 17 w 530"/>
                <a:gd name="T27" fmla="*/ 337 h 373"/>
                <a:gd name="T28" fmla="*/ 187 w 530"/>
                <a:gd name="T29" fmla="*/ 183 h 373"/>
                <a:gd name="T30" fmla="*/ 17 w 530"/>
                <a:gd name="T31" fmla="*/ 36 h 373"/>
                <a:gd name="T32" fmla="*/ 17 w 530"/>
                <a:gd name="T33" fmla="*/ 19 h 373"/>
                <a:gd name="T34" fmla="*/ 264 w 530"/>
                <a:gd name="T35" fmla="*/ 195 h 373"/>
                <a:gd name="T36" fmla="*/ 510 w 530"/>
                <a:gd name="T37" fmla="*/ 19 h 373"/>
                <a:gd name="T38" fmla="*/ 510 w 530"/>
                <a:gd name="T39" fmla="*/ 3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373">
                  <a:moveTo>
                    <a:pt x="0" y="373"/>
                  </a:moveTo>
                  <a:lnTo>
                    <a:pt x="530" y="373"/>
                  </a:lnTo>
                  <a:lnTo>
                    <a:pt x="530" y="0"/>
                  </a:lnTo>
                  <a:lnTo>
                    <a:pt x="0" y="0"/>
                  </a:lnTo>
                  <a:lnTo>
                    <a:pt x="0" y="373"/>
                  </a:lnTo>
                  <a:close/>
                  <a:moveTo>
                    <a:pt x="510" y="36"/>
                  </a:moveTo>
                  <a:lnTo>
                    <a:pt x="343" y="183"/>
                  </a:lnTo>
                  <a:lnTo>
                    <a:pt x="510" y="337"/>
                  </a:lnTo>
                  <a:lnTo>
                    <a:pt x="510" y="354"/>
                  </a:lnTo>
                  <a:lnTo>
                    <a:pt x="321" y="200"/>
                  </a:lnTo>
                  <a:lnTo>
                    <a:pt x="264" y="248"/>
                  </a:lnTo>
                  <a:lnTo>
                    <a:pt x="206" y="200"/>
                  </a:lnTo>
                  <a:lnTo>
                    <a:pt x="17" y="354"/>
                  </a:lnTo>
                  <a:lnTo>
                    <a:pt x="17" y="337"/>
                  </a:lnTo>
                  <a:lnTo>
                    <a:pt x="187" y="183"/>
                  </a:lnTo>
                  <a:lnTo>
                    <a:pt x="17" y="36"/>
                  </a:lnTo>
                  <a:lnTo>
                    <a:pt x="17" y="19"/>
                  </a:lnTo>
                  <a:lnTo>
                    <a:pt x="264" y="195"/>
                  </a:lnTo>
                  <a:lnTo>
                    <a:pt x="510" y="19"/>
                  </a:lnTo>
                  <a:lnTo>
                    <a:pt x="510" y="3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bg1"/>
                </a:solidFill>
                <a:latin typeface="+mn-ea"/>
              </a:endParaRPr>
            </a:p>
          </p:txBody>
        </p:sp>
      </p:grpSp>
      <p:grpSp>
        <p:nvGrpSpPr>
          <p:cNvPr id="28" name="组合 27"/>
          <p:cNvGrpSpPr/>
          <p:nvPr/>
        </p:nvGrpSpPr>
        <p:grpSpPr>
          <a:xfrm>
            <a:off x="987726" y="2048833"/>
            <a:ext cx="900000" cy="900000"/>
            <a:chOff x="6029224" y="3801578"/>
            <a:chExt cx="585787" cy="585787"/>
          </a:xfrm>
          <a:solidFill>
            <a:srgbClr val="141158"/>
          </a:solidFill>
        </p:grpSpPr>
        <p:sp>
          <p:nvSpPr>
            <p:cNvPr id="29" name="Oval 103"/>
            <p:cNvSpPr/>
            <p:nvPr/>
          </p:nvSpPr>
          <p:spPr>
            <a:xfrm>
              <a:off x="6029224" y="3801578"/>
              <a:ext cx="585787" cy="585787"/>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133"/>
            <p:cNvSpPr>
              <a:spLocks noEditPoints="1"/>
            </p:cNvSpPr>
            <p:nvPr/>
          </p:nvSpPr>
          <p:spPr bwMode="auto">
            <a:xfrm>
              <a:off x="6151295" y="3923968"/>
              <a:ext cx="341645" cy="341007"/>
            </a:xfrm>
            <a:custGeom>
              <a:avLst/>
              <a:gdLst>
                <a:gd name="T0" fmla="*/ 120 w 223"/>
                <a:gd name="T1" fmla="*/ 86 h 223"/>
                <a:gd name="T2" fmla="*/ 120 w 223"/>
                <a:gd name="T3" fmla="*/ 69 h 223"/>
                <a:gd name="T4" fmla="*/ 163 w 223"/>
                <a:gd name="T5" fmla="*/ 69 h 223"/>
                <a:gd name="T6" fmla="*/ 163 w 223"/>
                <a:gd name="T7" fmla="*/ 0 h 223"/>
                <a:gd name="T8" fmla="*/ 60 w 223"/>
                <a:gd name="T9" fmla="*/ 0 h 223"/>
                <a:gd name="T10" fmla="*/ 60 w 223"/>
                <a:gd name="T11" fmla="*/ 69 h 223"/>
                <a:gd name="T12" fmla="*/ 103 w 223"/>
                <a:gd name="T13" fmla="*/ 69 h 223"/>
                <a:gd name="T14" fmla="*/ 103 w 223"/>
                <a:gd name="T15" fmla="*/ 86 h 223"/>
                <a:gd name="T16" fmla="*/ 43 w 223"/>
                <a:gd name="T17" fmla="*/ 86 h 223"/>
                <a:gd name="T18" fmla="*/ 43 w 223"/>
                <a:gd name="T19" fmla="*/ 78 h 223"/>
                <a:gd name="T20" fmla="*/ 18 w 223"/>
                <a:gd name="T21" fmla="*/ 78 h 223"/>
                <a:gd name="T22" fmla="*/ 18 w 223"/>
                <a:gd name="T23" fmla="*/ 86 h 223"/>
                <a:gd name="T24" fmla="*/ 0 w 223"/>
                <a:gd name="T25" fmla="*/ 86 h 223"/>
                <a:gd name="T26" fmla="*/ 0 w 223"/>
                <a:gd name="T27" fmla="*/ 223 h 223"/>
                <a:gd name="T28" fmla="*/ 223 w 223"/>
                <a:gd name="T29" fmla="*/ 223 h 223"/>
                <a:gd name="T30" fmla="*/ 223 w 223"/>
                <a:gd name="T31" fmla="*/ 86 h 223"/>
                <a:gd name="T32" fmla="*/ 120 w 223"/>
                <a:gd name="T33" fmla="*/ 86 h 223"/>
                <a:gd name="T34" fmla="*/ 69 w 223"/>
                <a:gd name="T35" fmla="*/ 9 h 223"/>
                <a:gd name="T36" fmla="*/ 155 w 223"/>
                <a:gd name="T37" fmla="*/ 9 h 223"/>
                <a:gd name="T38" fmla="*/ 155 w 223"/>
                <a:gd name="T39" fmla="*/ 60 h 223"/>
                <a:gd name="T40" fmla="*/ 69 w 223"/>
                <a:gd name="T41" fmla="*/ 60 h 223"/>
                <a:gd name="T42" fmla="*/ 69 w 223"/>
                <a:gd name="T43" fmla="*/ 9 h 223"/>
                <a:gd name="T44" fmla="*/ 112 w 223"/>
                <a:gd name="T45" fmla="*/ 198 h 223"/>
                <a:gd name="T46" fmla="*/ 69 w 223"/>
                <a:gd name="T47" fmla="*/ 155 h 223"/>
                <a:gd name="T48" fmla="*/ 112 w 223"/>
                <a:gd name="T49" fmla="*/ 112 h 223"/>
                <a:gd name="T50" fmla="*/ 155 w 223"/>
                <a:gd name="T51" fmla="*/ 155 h 223"/>
                <a:gd name="T52" fmla="*/ 112 w 223"/>
                <a:gd name="T53" fmla="*/ 198 h 223"/>
                <a:gd name="T54" fmla="*/ 206 w 223"/>
                <a:gd name="T55" fmla="*/ 112 h 223"/>
                <a:gd name="T56" fmla="*/ 180 w 223"/>
                <a:gd name="T57" fmla="*/ 112 h 223"/>
                <a:gd name="T58" fmla="*/ 180 w 223"/>
                <a:gd name="T59" fmla="*/ 103 h 223"/>
                <a:gd name="T60" fmla="*/ 206 w 223"/>
                <a:gd name="T61" fmla="*/ 103 h 223"/>
                <a:gd name="T62" fmla="*/ 206 w 223"/>
                <a:gd name="T63"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3">
                  <a:moveTo>
                    <a:pt x="120" y="86"/>
                  </a:moveTo>
                  <a:cubicBezTo>
                    <a:pt x="120" y="69"/>
                    <a:pt x="120" y="69"/>
                    <a:pt x="120" y="69"/>
                  </a:cubicBezTo>
                  <a:cubicBezTo>
                    <a:pt x="163" y="69"/>
                    <a:pt x="163" y="69"/>
                    <a:pt x="163" y="69"/>
                  </a:cubicBezTo>
                  <a:cubicBezTo>
                    <a:pt x="163" y="0"/>
                    <a:pt x="163" y="0"/>
                    <a:pt x="163" y="0"/>
                  </a:cubicBezTo>
                  <a:cubicBezTo>
                    <a:pt x="60" y="0"/>
                    <a:pt x="60" y="0"/>
                    <a:pt x="60" y="0"/>
                  </a:cubicBezTo>
                  <a:cubicBezTo>
                    <a:pt x="60" y="69"/>
                    <a:pt x="60" y="69"/>
                    <a:pt x="60" y="69"/>
                  </a:cubicBezTo>
                  <a:cubicBezTo>
                    <a:pt x="103" y="69"/>
                    <a:pt x="103" y="69"/>
                    <a:pt x="103" y="69"/>
                  </a:cubicBezTo>
                  <a:cubicBezTo>
                    <a:pt x="103" y="86"/>
                    <a:pt x="103" y="86"/>
                    <a:pt x="103" y="86"/>
                  </a:cubicBezTo>
                  <a:cubicBezTo>
                    <a:pt x="43" y="86"/>
                    <a:pt x="43" y="86"/>
                    <a:pt x="43" y="86"/>
                  </a:cubicBezTo>
                  <a:cubicBezTo>
                    <a:pt x="43" y="78"/>
                    <a:pt x="43" y="78"/>
                    <a:pt x="43" y="78"/>
                  </a:cubicBezTo>
                  <a:cubicBezTo>
                    <a:pt x="18" y="78"/>
                    <a:pt x="18" y="78"/>
                    <a:pt x="18" y="78"/>
                  </a:cubicBezTo>
                  <a:cubicBezTo>
                    <a:pt x="18" y="86"/>
                    <a:pt x="18" y="86"/>
                    <a:pt x="18" y="86"/>
                  </a:cubicBezTo>
                  <a:cubicBezTo>
                    <a:pt x="0" y="86"/>
                    <a:pt x="0" y="86"/>
                    <a:pt x="0" y="86"/>
                  </a:cubicBezTo>
                  <a:cubicBezTo>
                    <a:pt x="0" y="223"/>
                    <a:pt x="0" y="223"/>
                    <a:pt x="0" y="223"/>
                  </a:cubicBezTo>
                  <a:cubicBezTo>
                    <a:pt x="223" y="223"/>
                    <a:pt x="223" y="223"/>
                    <a:pt x="223" y="223"/>
                  </a:cubicBezTo>
                  <a:cubicBezTo>
                    <a:pt x="223" y="86"/>
                    <a:pt x="223" y="86"/>
                    <a:pt x="223" y="86"/>
                  </a:cubicBezTo>
                  <a:cubicBezTo>
                    <a:pt x="120" y="86"/>
                    <a:pt x="120" y="86"/>
                    <a:pt x="120" y="86"/>
                  </a:cubicBezTo>
                  <a:moveTo>
                    <a:pt x="69" y="9"/>
                  </a:moveTo>
                  <a:cubicBezTo>
                    <a:pt x="155" y="9"/>
                    <a:pt x="155" y="9"/>
                    <a:pt x="155" y="9"/>
                  </a:cubicBezTo>
                  <a:cubicBezTo>
                    <a:pt x="155" y="60"/>
                    <a:pt x="155" y="60"/>
                    <a:pt x="155" y="60"/>
                  </a:cubicBezTo>
                  <a:cubicBezTo>
                    <a:pt x="69" y="60"/>
                    <a:pt x="69" y="60"/>
                    <a:pt x="69" y="60"/>
                  </a:cubicBezTo>
                  <a:lnTo>
                    <a:pt x="69" y="9"/>
                  </a:lnTo>
                  <a:close/>
                  <a:moveTo>
                    <a:pt x="112" y="198"/>
                  </a:moveTo>
                  <a:cubicBezTo>
                    <a:pt x="88" y="198"/>
                    <a:pt x="69" y="178"/>
                    <a:pt x="69" y="155"/>
                  </a:cubicBezTo>
                  <a:cubicBezTo>
                    <a:pt x="69" y="131"/>
                    <a:pt x="88" y="112"/>
                    <a:pt x="112" y="112"/>
                  </a:cubicBezTo>
                  <a:cubicBezTo>
                    <a:pt x="136" y="112"/>
                    <a:pt x="155" y="131"/>
                    <a:pt x="155" y="155"/>
                  </a:cubicBezTo>
                  <a:cubicBezTo>
                    <a:pt x="155" y="178"/>
                    <a:pt x="136" y="198"/>
                    <a:pt x="112" y="198"/>
                  </a:cubicBezTo>
                  <a:moveTo>
                    <a:pt x="206" y="112"/>
                  </a:moveTo>
                  <a:cubicBezTo>
                    <a:pt x="180" y="112"/>
                    <a:pt x="180" y="112"/>
                    <a:pt x="180" y="112"/>
                  </a:cubicBezTo>
                  <a:cubicBezTo>
                    <a:pt x="180" y="103"/>
                    <a:pt x="180" y="103"/>
                    <a:pt x="180" y="103"/>
                  </a:cubicBezTo>
                  <a:cubicBezTo>
                    <a:pt x="206" y="103"/>
                    <a:pt x="206" y="103"/>
                    <a:pt x="206" y="103"/>
                  </a:cubicBezTo>
                  <a:lnTo>
                    <a:pt x="206" y="11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bg1"/>
                </a:solidFill>
                <a:latin typeface="+mn-ea"/>
              </a:endParaRPr>
            </a:p>
          </p:txBody>
        </p:sp>
      </p:grpSp>
      <p:grpSp>
        <p:nvGrpSpPr>
          <p:cNvPr id="31" name="组合 30"/>
          <p:cNvGrpSpPr/>
          <p:nvPr/>
        </p:nvGrpSpPr>
        <p:grpSpPr>
          <a:xfrm>
            <a:off x="4465540" y="2048833"/>
            <a:ext cx="900000" cy="900000"/>
            <a:chOff x="8695140" y="3801577"/>
            <a:chExt cx="585787" cy="585787"/>
          </a:xfrm>
          <a:solidFill>
            <a:srgbClr val="141158"/>
          </a:solidFill>
        </p:grpSpPr>
        <p:sp>
          <p:nvSpPr>
            <p:cNvPr id="32" name="Oval 107"/>
            <p:cNvSpPr/>
            <p:nvPr/>
          </p:nvSpPr>
          <p:spPr>
            <a:xfrm>
              <a:off x="8695140" y="3801577"/>
              <a:ext cx="585787" cy="585787"/>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3" name="Group 134"/>
            <p:cNvGrpSpPr/>
            <p:nvPr/>
          </p:nvGrpSpPr>
          <p:grpSpPr>
            <a:xfrm>
              <a:off x="8853199" y="3882427"/>
              <a:ext cx="269668" cy="424087"/>
              <a:chOff x="871537" y="574552"/>
              <a:chExt cx="568325" cy="893763"/>
            </a:xfrm>
            <a:grpFill/>
          </p:grpSpPr>
          <p:sp>
            <p:nvSpPr>
              <p:cNvPr id="34" name="Freeform 135"/>
              <p:cNvSpPr>
                <a:spLocks noEditPoints="1"/>
              </p:cNvSpPr>
              <p:nvPr/>
            </p:nvSpPr>
            <p:spPr bwMode="auto">
              <a:xfrm>
                <a:off x="871537" y="574552"/>
                <a:ext cx="568325" cy="893763"/>
              </a:xfrm>
              <a:custGeom>
                <a:avLst/>
                <a:gdLst>
                  <a:gd name="T0" fmla="*/ 141 w 148"/>
                  <a:gd name="T1" fmla="*/ 39 h 235"/>
                  <a:gd name="T2" fmla="*/ 92 w 148"/>
                  <a:gd name="T3" fmla="*/ 5 h 235"/>
                  <a:gd name="T4" fmla="*/ 30 w 148"/>
                  <a:gd name="T5" fmla="*/ 15 h 235"/>
                  <a:gd name="T6" fmla="*/ 14 w 148"/>
                  <a:gd name="T7" fmla="*/ 108 h 235"/>
                  <a:gd name="T8" fmla="*/ 13 w 148"/>
                  <a:gd name="T9" fmla="*/ 178 h 235"/>
                  <a:gd name="T10" fmla="*/ 41 w 148"/>
                  <a:gd name="T11" fmla="*/ 223 h 235"/>
                  <a:gd name="T12" fmla="*/ 122 w 148"/>
                  <a:gd name="T13" fmla="*/ 217 h 235"/>
                  <a:gd name="T14" fmla="*/ 141 w 148"/>
                  <a:gd name="T15" fmla="*/ 164 h 235"/>
                  <a:gd name="T16" fmla="*/ 143 w 148"/>
                  <a:gd name="T17" fmla="*/ 109 h 235"/>
                  <a:gd name="T18" fmla="*/ 141 w 148"/>
                  <a:gd name="T19" fmla="*/ 39 h 235"/>
                  <a:gd name="T20" fmla="*/ 96 w 148"/>
                  <a:gd name="T21" fmla="*/ 68 h 235"/>
                  <a:gd name="T22" fmla="*/ 79 w 148"/>
                  <a:gd name="T23" fmla="*/ 101 h 235"/>
                  <a:gd name="T24" fmla="*/ 64 w 148"/>
                  <a:gd name="T25" fmla="*/ 82 h 235"/>
                  <a:gd name="T26" fmla="*/ 72 w 148"/>
                  <a:gd name="T27" fmla="*/ 15 h 235"/>
                  <a:gd name="T28" fmla="*/ 81 w 148"/>
                  <a:gd name="T29" fmla="*/ 14 h 235"/>
                  <a:gd name="T30" fmla="*/ 96 w 148"/>
                  <a:gd name="T31" fmla="*/ 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235">
                    <a:moveTo>
                      <a:pt x="141" y="39"/>
                    </a:moveTo>
                    <a:cubicBezTo>
                      <a:pt x="138" y="20"/>
                      <a:pt x="120" y="11"/>
                      <a:pt x="92" y="5"/>
                    </a:cubicBezTo>
                    <a:cubicBezTo>
                      <a:pt x="64" y="0"/>
                      <a:pt x="30" y="15"/>
                      <a:pt x="30" y="15"/>
                    </a:cubicBezTo>
                    <a:cubicBezTo>
                      <a:pt x="0" y="31"/>
                      <a:pt x="14" y="103"/>
                      <a:pt x="14" y="108"/>
                    </a:cubicBezTo>
                    <a:cubicBezTo>
                      <a:pt x="15" y="113"/>
                      <a:pt x="13" y="172"/>
                      <a:pt x="13" y="178"/>
                    </a:cubicBezTo>
                    <a:cubicBezTo>
                      <a:pt x="13" y="185"/>
                      <a:pt x="20" y="211"/>
                      <a:pt x="41" y="223"/>
                    </a:cubicBezTo>
                    <a:cubicBezTo>
                      <a:pt x="62" y="235"/>
                      <a:pt x="101" y="235"/>
                      <a:pt x="122" y="217"/>
                    </a:cubicBezTo>
                    <a:cubicBezTo>
                      <a:pt x="144" y="199"/>
                      <a:pt x="141" y="166"/>
                      <a:pt x="141" y="164"/>
                    </a:cubicBezTo>
                    <a:cubicBezTo>
                      <a:pt x="142" y="162"/>
                      <a:pt x="138" y="127"/>
                      <a:pt x="143" y="109"/>
                    </a:cubicBezTo>
                    <a:cubicBezTo>
                      <a:pt x="148" y="92"/>
                      <a:pt x="144" y="58"/>
                      <a:pt x="141" y="39"/>
                    </a:cubicBezTo>
                    <a:moveTo>
                      <a:pt x="96" y="68"/>
                    </a:moveTo>
                    <a:cubicBezTo>
                      <a:pt x="94" y="90"/>
                      <a:pt x="87" y="100"/>
                      <a:pt x="79" y="101"/>
                    </a:cubicBezTo>
                    <a:cubicBezTo>
                      <a:pt x="70" y="103"/>
                      <a:pt x="64" y="82"/>
                      <a:pt x="64" y="82"/>
                    </a:cubicBezTo>
                    <a:cubicBezTo>
                      <a:pt x="54" y="33"/>
                      <a:pt x="69" y="19"/>
                      <a:pt x="72" y="15"/>
                    </a:cubicBezTo>
                    <a:cubicBezTo>
                      <a:pt x="75" y="11"/>
                      <a:pt x="81" y="14"/>
                      <a:pt x="81" y="14"/>
                    </a:cubicBezTo>
                    <a:cubicBezTo>
                      <a:pt x="96" y="25"/>
                      <a:pt x="98" y="46"/>
                      <a:pt x="96" y="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bg1"/>
                  </a:solidFill>
                  <a:latin typeface="+mn-ea"/>
                </a:endParaRPr>
              </a:p>
            </p:txBody>
          </p:sp>
          <p:sp>
            <p:nvSpPr>
              <p:cNvPr id="35" name="Freeform 136"/>
              <p:cNvSpPr/>
              <p:nvPr/>
            </p:nvSpPr>
            <p:spPr bwMode="auto">
              <a:xfrm>
                <a:off x="1139825" y="666627"/>
                <a:ext cx="69850" cy="155575"/>
              </a:xfrm>
              <a:custGeom>
                <a:avLst/>
                <a:gdLst>
                  <a:gd name="T0" fmla="*/ 9 w 18"/>
                  <a:gd name="T1" fmla="*/ 2 h 41"/>
                  <a:gd name="T2" fmla="*/ 0 w 18"/>
                  <a:gd name="T3" fmla="*/ 12 h 41"/>
                  <a:gd name="T4" fmla="*/ 7 w 18"/>
                  <a:gd name="T5" fmla="*/ 41 h 41"/>
                  <a:gd name="T6" fmla="*/ 18 w 18"/>
                  <a:gd name="T7" fmla="*/ 21 h 41"/>
                  <a:gd name="T8" fmla="*/ 9 w 18"/>
                  <a:gd name="T9" fmla="*/ 2 h 41"/>
                </a:gdLst>
                <a:ahLst/>
                <a:cxnLst>
                  <a:cxn ang="0">
                    <a:pos x="T0" y="T1"/>
                  </a:cxn>
                  <a:cxn ang="0">
                    <a:pos x="T2" y="T3"/>
                  </a:cxn>
                  <a:cxn ang="0">
                    <a:pos x="T4" y="T5"/>
                  </a:cxn>
                  <a:cxn ang="0">
                    <a:pos x="T6" y="T7"/>
                  </a:cxn>
                  <a:cxn ang="0">
                    <a:pos x="T8" y="T9"/>
                  </a:cxn>
                </a:cxnLst>
                <a:rect l="0" t="0" r="r" b="b"/>
                <a:pathLst>
                  <a:path w="18" h="41">
                    <a:moveTo>
                      <a:pt x="9" y="2"/>
                    </a:moveTo>
                    <a:cubicBezTo>
                      <a:pt x="9" y="2"/>
                      <a:pt x="1" y="0"/>
                      <a:pt x="0" y="12"/>
                    </a:cubicBezTo>
                    <a:cubicBezTo>
                      <a:pt x="0" y="23"/>
                      <a:pt x="0" y="40"/>
                      <a:pt x="7" y="41"/>
                    </a:cubicBezTo>
                    <a:cubicBezTo>
                      <a:pt x="15" y="41"/>
                      <a:pt x="18" y="34"/>
                      <a:pt x="18" y="21"/>
                    </a:cubicBezTo>
                    <a:cubicBezTo>
                      <a:pt x="17" y="8"/>
                      <a:pt x="14" y="4"/>
                      <a:pt x="9"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bg1"/>
                  </a:solidFill>
                  <a:latin typeface="+mn-ea"/>
                </a:endParaRPr>
              </a:p>
            </p:txBody>
          </p:sp>
        </p:grpSp>
      </p:grpSp>
      <p:grpSp>
        <p:nvGrpSpPr>
          <p:cNvPr id="36" name="组合 35"/>
          <p:cNvGrpSpPr/>
          <p:nvPr/>
        </p:nvGrpSpPr>
        <p:grpSpPr>
          <a:xfrm>
            <a:off x="4465540" y="3541716"/>
            <a:ext cx="900000" cy="900000"/>
            <a:chOff x="6879013" y="1792055"/>
            <a:chExt cx="551992" cy="551992"/>
          </a:xfrm>
          <a:solidFill>
            <a:srgbClr val="141158"/>
          </a:solidFill>
        </p:grpSpPr>
        <p:sp>
          <p:nvSpPr>
            <p:cNvPr id="38" name="Oval 66"/>
            <p:cNvSpPr>
              <a:spLocks noChangeAspect="1"/>
            </p:cNvSpPr>
            <p:nvPr/>
          </p:nvSpPr>
          <p:spPr>
            <a:xfrm>
              <a:off x="6879013" y="1792055"/>
              <a:ext cx="551992" cy="551992"/>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12"/>
            <p:cNvSpPr>
              <a:spLocks noEditPoints="1"/>
            </p:cNvSpPr>
            <p:nvPr/>
          </p:nvSpPr>
          <p:spPr bwMode="auto">
            <a:xfrm>
              <a:off x="6998380" y="1938203"/>
              <a:ext cx="313258" cy="259696"/>
            </a:xfrm>
            <a:custGeom>
              <a:avLst/>
              <a:gdLst>
                <a:gd name="T0" fmla="*/ 221 w 242"/>
                <a:gd name="T1" fmla="*/ 0 h 200"/>
                <a:gd name="T2" fmla="*/ 171 w 242"/>
                <a:gd name="T3" fmla="*/ 0 h 200"/>
                <a:gd name="T4" fmla="*/ 135 w 242"/>
                <a:gd name="T5" fmla="*/ 15 h 200"/>
                <a:gd name="T6" fmla="*/ 51 w 242"/>
                <a:gd name="T7" fmla="*/ 99 h 200"/>
                <a:gd name="T8" fmla="*/ 51 w 242"/>
                <a:gd name="T9" fmla="*/ 129 h 200"/>
                <a:gd name="T10" fmla="*/ 113 w 242"/>
                <a:gd name="T11" fmla="*/ 192 h 200"/>
                <a:gd name="T12" fmla="*/ 143 w 242"/>
                <a:gd name="T13" fmla="*/ 192 h 200"/>
                <a:gd name="T14" fmla="*/ 227 w 242"/>
                <a:gd name="T15" fmla="*/ 108 h 200"/>
                <a:gd name="T16" fmla="*/ 242 w 242"/>
                <a:gd name="T17" fmla="*/ 71 h 200"/>
                <a:gd name="T18" fmla="*/ 242 w 242"/>
                <a:gd name="T19" fmla="*/ 22 h 200"/>
                <a:gd name="T20" fmla="*/ 221 w 242"/>
                <a:gd name="T21" fmla="*/ 0 h 200"/>
                <a:gd name="T22" fmla="*/ 192 w 242"/>
                <a:gd name="T23" fmla="*/ 71 h 200"/>
                <a:gd name="T24" fmla="*/ 171 w 242"/>
                <a:gd name="T25" fmla="*/ 50 h 200"/>
                <a:gd name="T26" fmla="*/ 192 w 242"/>
                <a:gd name="T27" fmla="*/ 29 h 200"/>
                <a:gd name="T28" fmla="*/ 214 w 242"/>
                <a:gd name="T29" fmla="*/ 50 h 200"/>
                <a:gd name="T30" fmla="*/ 192 w 242"/>
                <a:gd name="T31" fmla="*/ 71 h 200"/>
                <a:gd name="T32" fmla="*/ 19 w 242"/>
                <a:gd name="T33" fmla="*/ 119 h 200"/>
                <a:gd name="T34" fmla="*/ 95 w 242"/>
                <a:gd name="T35" fmla="*/ 196 h 200"/>
                <a:gd name="T36" fmla="*/ 70 w 242"/>
                <a:gd name="T37" fmla="*/ 192 h 200"/>
                <a:gd name="T38" fmla="*/ 8 w 242"/>
                <a:gd name="T39" fmla="*/ 129 h 200"/>
                <a:gd name="T40" fmla="*/ 8 w 242"/>
                <a:gd name="T41" fmla="*/ 99 h 200"/>
                <a:gd name="T42" fmla="*/ 92 w 242"/>
                <a:gd name="T43" fmla="*/ 15 h 200"/>
                <a:gd name="T44" fmla="*/ 128 w 242"/>
                <a:gd name="T45" fmla="*/ 0 h 200"/>
                <a:gd name="T46" fmla="*/ 19 w 242"/>
                <a:gd name="T47" fmla="*/ 109 h 200"/>
                <a:gd name="T48" fmla="*/ 19 w 242"/>
                <a:gd name="T49"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2" h="200">
                  <a:moveTo>
                    <a:pt x="221" y="0"/>
                  </a:moveTo>
                  <a:cubicBezTo>
                    <a:pt x="171" y="0"/>
                    <a:pt x="171" y="0"/>
                    <a:pt x="171" y="0"/>
                  </a:cubicBezTo>
                  <a:cubicBezTo>
                    <a:pt x="159" y="0"/>
                    <a:pt x="143" y="7"/>
                    <a:pt x="135" y="15"/>
                  </a:cubicBezTo>
                  <a:cubicBezTo>
                    <a:pt x="51" y="99"/>
                    <a:pt x="51" y="99"/>
                    <a:pt x="51" y="99"/>
                  </a:cubicBezTo>
                  <a:cubicBezTo>
                    <a:pt x="42" y="107"/>
                    <a:pt x="42" y="121"/>
                    <a:pt x="51" y="129"/>
                  </a:cubicBezTo>
                  <a:cubicBezTo>
                    <a:pt x="113" y="192"/>
                    <a:pt x="113" y="192"/>
                    <a:pt x="113" y="192"/>
                  </a:cubicBezTo>
                  <a:cubicBezTo>
                    <a:pt x="121" y="200"/>
                    <a:pt x="135" y="200"/>
                    <a:pt x="143" y="192"/>
                  </a:cubicBezTo>
                  <a:cubicBezTo>
                    <a:pt x="227" y="108"/>
                    <a:pt x="227" y="108"/>
                    <a:pt x="227" y="108"/>
                  </a:cubicBezTo>
                  <a:cubicBezTo>
                    <a:pt x="236" y="100"/>
                    <a:pt x="242" y="83"/>
                    <a:pt x="242" y="71"/>
                  </a:cubicBezTo>
                  <a:cubicBezTo>
                    <a:pt x="242" y="22"/>
                    <a:pt x="242" y="22"/>
                    <a:pt x="242" y="22"/>
                  </a:cubicBezTo>
                  <a:cubicBezTo>
                    <a:pt x="242" y="10"/>
                    <a:pt x="233" y="0"/>
                    <a:pt x="221" y="0"/>
                  </a:cubicBezTo>
                  <a:moveTo>
                    <a:pt x="192" y="71"/>
                  </a:moveTo>
                  <a:cubicBezTo>
                    <a:pt x="181" y="71"/>
                    <a:pt x="171" y="62"/>
                    <a:pt x="171" y="50"/>
                  </a:cubicBezTo>
                  <a:cubicBezTo>
                    <a:pt x="171" y="38"/>
                    <a:pt x="181" y="29"/>
                    <a:pt x="192" y="29"/>
                  </a:cubicBezTo>
                  <a:cubicBezTo>
                    <a:pt x="204" y="29"/>
                    <a:pt x="214" y="38"/>
                    <a:pt x="214" y="50"/>
                  </a:cubicBezTo>
                  <a:cubicBezTo>
                    <a:pt x="214" y="62"/>
                    <a:pt x="204" y="71"/>
                    <a:pt x="192" y="71"/>
                  </a:cubicBezTo>
                  <a:moveTo>
                    <a:pt x="19" y="119"/>
                  </a:moveTo>
                  <a:cubicBezTo>
                    <a:pt x="95" y="196"/>
                    <a:pt x="95" y="196"/>
                    <a:pt x="95" y="196"/>
                  </a:cubicBezTo>
                  <a:cubicBezTo>
                    <a:pt x="87" y="200"/>
                    <a:pt x="77" y="199"/>
                    <a:pt x="70" y="192"/>
                  </a:cubicBezTo>
                  <a:cubicBezTo>
                    <a:pt x="8" y="129"/>
                    <a:pt x="8" y="129"/>
                    <a:pt x="8" y="129"/>
                  </a:cubicBezTo>
                  <a:cubicBezTo>
                    <a:pt x="0" y="121"/>
                    <a:pt x="0" y="107"/>
                    <a:pt x="8" y="99"/>
                  </a:cubicBezTo>
                  <a:cubicBezTo>
                    <a:pt x="92" y="15"/>
                    <a:pt x="92" y="15"/>
                    <a:pt x="92" y="15"/>
                  </a:cubicBezTo>
                  <a:cubicBezTo>
                    <a:pt x="100" y="7"/>
                    <a:pt x="116" y="0"/>
                    <a:pt x="128" y="0"/>
                  </a:cubicBezTo>
                  <a:cubicBezTo>
                    <a:pt x="19" y="109"/>
                    <a:pt x="19" y="109"/>
                    <a:pt x="19" y="109"/>
                  </a:cubicBezTo>
                  <a:cubicBezTo>
                    <a:pt x="16" y="112"/>
                    <a:pt x="16" y="117"/>
                    <a:pt x="19" y="119"/>
                  </a:cubicBezTo>
                </a:path>
              </a:pathLst>
            </a:custGeom>
            <a:grpFill/>
            <a:ln>
              <a:noFill/>
            </a:ln>
          </p:spPr>
          <p:txBody>
            <a:bodyPr vert="horz" wrap="square" lIns="121920" tIns="60960" rIns="121920" bIns="60960" numCol="1" anchor="t" anchorCtr="0" compatLnSpc="1"/>
            <a:lstStyle/>
            <a:p>
              <a:endParaRPr lang="id-ID" sz="2400" dirty="0">
                <a:solidFill>
                  <a:schemeClr val="bg1"/>
                </a:solidFill>
              </a:endParaRPr>
            </a:p>
          </p:txBody>
        </p:sp>
      </p:grpSp>
      <p:grpSp>
        <p:nvGrpSpPr>
          <p:cNvPr id="40" name="组合 39"/>
          <p:cNvGrpSpPr/>
          <p:nvPr/>
        </p:nvGrpSpPr>
        <p:grpSpPr>
          <a:xfrm>
            <a:off x="7943355" y="3541716"/>
            <a:ext cx="900000" cy="900000"/>
            <a:chOff x="9020527" y="4549386"/>
            <a:chExt cx="551992" cy="551992"/>
          </a:xfrm>
          <a:solidFill>
            <a:srgbClr val="141158"/>
          </a:solidFill>
        </p:grpSpPr>
        <p:sp>
          <p:nvSpPr>
            <p:cNvPr id="41" name="Oval 90"/>
            <p:cNvSpPr>
              <a:spLocks noChangeAspect="1"/>
            </p:cNvSpPr>
            <p:nvPr/>
          </p:nvSpPr>
          <p:spPr>
            <a:xfrm>
              <a:off x="9020527" y="4549386"/>
              <a:ext cx="551992" cy="551992"/>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55"/>
            <p:cNvSpPr>
              <a:spLocks noChangeAspect="1" noEditPoints="1"/>
            </p:cNvSpPr>
            <p:nvPr/>
          </p:nvSpPr>
          <p:spPr bwMode="auto">
            <a:xfrm>
              <a:off x="9149178" y="4699586"/>
              <a:ext cx="294690" cy="309342"/>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grpFill/>
            <a:ln>
              <a:noFill/>
            </a:ln>
          </p:spPr>
          <p:txBody>
            <a:bodyPr/>
            <a:lstStyle/>
            <a:p>
              <a:pPr defTabSz="913765">
                <a:defRPr/>
              </a:pPr>
              <a:endParaRPr lang="en-US">
                <a:solidFill>
                  <a:schemeClr val="bg1"/>
                </a:solidFill>
              </a:endParaRPr>
            </a:p>
          </p:txBody>
        </p:sp>
      </p:grpSp>
      <p:grpSp>
        <p:nvGrpSpPr>
          <p:cNvPr id="43" name="组合 42"/>
          <p:cNvGrpSpPr/>
          <p:nvPr/>
        </p:nvGrpSpPr>
        <p:grpSpPr>
          <a:xfrm>
            <a:off x="7943355" y="2048833"/>
            <a:ext cx="900000" cy="900000"/>
            <a:chOff x="2610975" y="4549386"/>
            <a:chExt cx="551992" cy="551992"/>
          </a:xfrm>
          <a:solidFill>
            <a:srgbClr val="141158"/>
          </a:solidFill>
        </p:grpSpPr>
        <p:sp>
          <p:nvSpPr>
            <p:cNvPr id="44" name="Oval 81"/>
            <p:cNvSpPr>
              <a:spLocks noChangeAspect="1"/>
            </p:cNvSpPr>
            <p:nvPr/>
          </p:nvSpPr>
          <p:spPr>
            <a:xfrm>
              <a:off x="2610975" y="4549386"/>
              <a:ext cx="551992" cy="551992"/>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5" name="Freeform 26"/>
            <p:cNvSpPr/>
            <p:nvPr/>
          </p:nvSpPr>
          <p:spPr bwMode="auto">
            <a:xfrm>
              <a:off x="2754856" y="4677262"/>
              <a:ext cx="264230" cy="296240"/>
            </a:xfrm>
            <a:custGeom>
              <a:avLst/>
              <a:gdLst>
                <a:gd name="T0" fmla="*/ 157 w 175"/>
                <a:gd name="T1" fmla="*/ 3 h 197"/>
                <a:gd name="T2" fmla="*/ 74 w 175"/>
                <a:gd name="T3" fmla="*/ 28 h 197"/>
                <a:gd name="T4" fmla="*/ 55 w 175"/>
                <a:gd name="T5" fmla="*/ 52 h 197"/>
                <a:gd name="T6" fmla="*/ 55 w 175"/>
                <a:gd name="T7" fmla="*/ 138 h 197"/>
                <a:gd name="T8" fmla="*/ 55 w 175"/>
                <a:gd name="T9" fmla="*/ 140 h 197"/>
                <a:gd name="T10" fmla="*/ 36 w 175"/>
                <a:gd name="T11" fmla="*/ 137 h 197"/>
                <a:gd name="T12" fmla="*/ 0 w 175"/>
                <a:gd name="T13" fmla="*/ 171 h 197"/>
                <a:gd name="T14" fmla="*/ 36 w 175"/>
                <a:gd name="T15" fmla="*/ 194 h 197"/>
                <a:gd name="T16" fmla="*/ 70 w 175"/>
                <a:gd name="T17" fmla="*/ 161 h 197"/>
                <a:gd name="T18" fmla="*/ 70 w 175"/>
                <a:gd name="T19" fmla="*/ 86 h 197"/>
                <a:gd name="T20" fmla="*/ 79 w 175"/>
                <a:gd name="T21" fmla="*/ 76 h 197"/>
                <a:gd name="T22" fmla="*/ 152 w 175"/>
                <a:gd name="T23" fmla="*/ 52 h 197"/>
                <a:gd name="T24" fmla="*/ 160 w 175"/>
                <a:gd name="T25" fmla="*/ 57 h 197"/>
                <a:gd name="T26" fmla="*/ 160 w 175"/>
                <a:gd name="T27" fmla="*/ 117 h 197"/>
                <a:gd name="T28" fmla="*/ 160 w 175"/>
                <a:gd name="T29" fmla="*/ 118 h 197"/>
                <a:gd name="T30" fmla="*/ 139 w 175"/>
                <a:gd name="T31" fmla="*/ 115 h 197"/>
                <a:gd name="T32" fmla="*/ 104 w 175"/>
                <a:gd name="T33" fmla="*/ 148 h 197"/>
                <a:gd name="T34" fmla="*/ 139 w 175"/>
                <a:gd name="T35" fmla="*/ 172 h 197"/>
                <a:gd name="T36" fmla="*/ 175 w 175"/>
                <a:gd name="T37" fmla="*/ 138 h 197"/>
                <a:gd name="T38" fmla="*/ 175 w 175"/>
                <a:gd name="T39" fmla="*/ 16 h 197"/>
                <a:gd name="T40" fmla="*/ 157 w 175"/>
                <a:gd name="T4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197">
                  <a:moveTo>
                    <a:pt x="157" y="3"/>
                  </a:moveTo>
                  <a:cubicBezTo>
                    <a:pt x="74" y="28"/>
                    <a:pt x="74" y="28"/>
                    <a:pt x="74" y="28"/>
                  </a:cubicBezTo>
                  <a:cubicBezTo>
                    <a:pt x="63" y="31"/>
                    <a:pt x="55" y="42"/>
                    <a:pt x="55" y="52"/>
                  </a:cubicBezTo>
                  <a:cubicBezTo>
                    <a:pt x="55" y="138"/>
                    <a:pt x="55" y="138"/>
                    <a:pt x="55" y="138"/>
                  </a:cubicBezTo>
                  <a:cubicBezTo>
                    <a:pt x="55" y="140"/>
                    <a:pt x="55" y="140"/>
                    <a:pt x="55" y="140"/>
                  </a:cubicBezTo>
                  <a:cubicBezTo>
                    <a:pt x="55" y="140"/>
                    <a:pt x="49" y="135"/>
                    <a:pt x="36" y="137"/>
                  </a:cubicBezTo>
                  <a:cubicBezTo>
                    <a:pt x="16" y="140"/>
                    <a:pt x="0" y="155"/>
                    <a:pt x="0" y="171"/>
                  </a:cubicBezTo>
                  <a:cubicBezTo>
                    <a:pt x="0" y="187"/>
                    <a:pt x="16" y="197"/>
                    <a:pt x="36" y="194"/>
                  </a:cubicBezTo>
                  <a:cubicBezTo>
                    <a:pt x="56" y="191"/>
                    <a:pt x="70" y="177"/>
                    <a:pt x="70" y="161"/>
                  </a:cubicBezTo>
                  <a:cubicBezTo>
                    <a:pt x="70" y="86"/>
                    <a:pt x="70" y="86"/>
                    <a:pt x="70" y="86"/>
                  </a:cubicBezTo>
                  <a:cubicBezTo>
                    <a:pt x="70" y="79"/>
                    <a:pt x="79" y="76"/>
                    <a:pt x="79" y="76"/>
                  </a:cubicBezTo>
                  <a:cubicBezTo>
                    <a:pt x="152" y="52"/>
                    <a:pt x="152" y="52"/>
                    <a:pt x="152" y="52"/>
                  </a:cubicBezTo>
                  <a:cubicBezTo>
                    <a:pt x="152" y="52"/>
                    <a:pt x="160" y="50"/>
                    <a:pt x="160" y="57"/>
                  </a:cubicBezTo>
                  <a:cubicBezTo>
                    <a:pt x="160" y="117"/>
                    <a:pt x="160" y="117"/>
                    <a:pt x="160" y="117"/>
                  </a:cubicBezTo>
                  <a:cubicBezTo>
                    <a:pt x="160" y="118"/>
                    <a:pt x="160" y="118"/>
                    <a:pt x="160" y="118"/>
                  </a:cubicBezTo>
                  <a:cubicBezTo>
                    <a:pt x="160" y="118"/>
                    <a:pt x="153" y="113"/>
                    <a:pt x="139" y="115"/>
                  </a:cubicBezTo>
                  <a:cubicBezTo>
                    <a:pt x="120" y="117"/>
                    <a:pt x="104" y="132"/>
                    <a:pt x="104" y="148"/>
                  </a:cubicBezTo>
                  <a:cubicBezTo>
                    <a:pt x="104" y="164"/>
                    <a:pt x="120" y="174"/>
                    <a:pt x="139" y="172"/>
                  </a:cubicBezTo>
                  <a:cubicBezTo>
                    <a:pt x="159" y="169"/>
                    <a:pt x="175" y="154"/>
                    <a:pt x="175" y="138"/>
                  </a:cubicBezTo>
                  <a:cubicBezTo>
                    <a:pt x="175" y="16"/>
                    <a:pt x="175" y="16"/>
                    <a:pt x="175" y="16"/>
                  </a:cubicBezTo>
                  <a:cubicBezTo>
                    <a:pt x="175" y="6"/>
                    <a:pt x="167" y="0"/>
                    <a:pt x="157" y="3"/>
                  </a:cubicBezTo>
                </a:path>
              </a:pathLst>
            </a:custGeom>
            <a:grpFill/>
            <a:ln>
              <a:noFill/>
            </a:ln>
          </p:spPr>
          <p:txBody>
            <a:bodyPr vert="horz" wrap="square" lIns="121920" tIns="60960" rIns="121920" bIns="60960" numCol="1" anchor="t" anchorCtr="0" compatLnSpc="1"/>
            <a:lstStyle/>
            <a:p>
              <a:endParaRPr lang="id-ID" sz="2400">
                <a:solidFill>
                  <a:schemeClr val="bg1"/>
                </a:solidFill>
              </a:endParaRPr>
            </a:p>
          </p:txBody>
        </p:sp>
      </p:grpSp>
      <p:sp>
        <p:nvSpPr>
          <p:cNvPr id="46" name="文本框 45"/>
          <p:cNvSpPr txBox="1"/>
          <p:nvPr/>
        </p:nvSpPr>
        <p:spPr>
          <a:xfrm>
            <a:off x="1887855" y="2390140"/>
            <a:ext cx="2577465" cy="465640"/>
          </a:xfrm>
          <a:prstGeom prst="rect">
            <a:avLst/>
          </a:prstGeom>
          <a:noFill/>
        </p:spPr>
        <p:txBody>
          <a:bodyPr wrap="square" rtlCol="0">
            <a:spAutoFit/>
          </a:bodyPr>
          <a:lstStyle/>
          <a:p>
            <a:pPr algn="just">
              <a:lnSpc>
                <a:spcPct val="150000"/>
              </a:lnSpc>
            </a:pPr>
            <a:r>
              <a:rPr b="1" dirty="0">
                <a:solidFill>
                  <a:schemeClr val="bg1"/>
                </a:solidFill>
                <a:latin typeface="+mn-ea"/>
              </a:rPr>
              <a:t>摈弃暴力破解现有辅助</a:t>
            </a:r>
          </a:p>
        </p:txBody>
      </p:sp>
      <p:sp>
        <p:nvSpPr>
          <p:cNvPr id="47" name="Rectangle 36"/>
          <p:cNvSpPr>
            <a:spLocks noChangeArrowheads="1"/>
          </p:cNvSpPr>
          <p:nvPr/>
        </p:nvSpPr>
        <p:spPr bwMode="auto">
          <a:xfrm>
            <a:off x="2813556" y="2112775"/>
            <a:ext cx="411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FFFF00"/>
                </a:solidFill>
                <a:latin typeface="+mn-ea"/>
                <a:sym typeface="Arial" panose="020B0604020202020204" pitchFamily="34" charset="0"/>
              </a:rPr>
              <a:t>一</a:t>
            </a:r>
          </a:p>
        </p:txBody>
      </p:sp>
      <p:sp>
        <p:nvSpPr>
          <p:cNvPr id="48" name="文本框 47"/>
          <p:cNvSpPr txBox="1"/>
          <p:nvPr/>
        </p:nvSpPr>
        <p:spPr>
          <a:xfrm>
            <a:off x="5282565" y="2390140"/>
            <a:ext cx="2735580" cy="465640"/>
          </a:xfrm>
          <a:prstGeom prst="rect">
            <a:avLst/>
          </a:prstGeom>
          <a:noFill/>
        </p:spPr>
        <p:txBody>
          <a:bodyPr wrap="square" rtlCol="0">
            <a:spAutoFit/>
          </a:bodyPr>
          <a:lstStyle/>
          <a:p>
            <a:pPr algn="just">
              <a:lnSpc>
                <a:spcPct val="150000"/>
              </a:lnSpc>
            </a:pPr>
            <a:r>
              <a:rPr b="1" dirty="0">
                <a:solidFill>
                  <a:schemeClr val="bg1"/>
                </a:solidFill>
                <a:latin typeface="+mn-ea"/>
              </a:rPr>
              <a:t>筛选出最可能的微分方程</a:t>
            </a:r>
          </a:p>
        </p:txBody>
      </p:sp>
      <p:sp>
        <p:nvSpPr>
          <p:cNvPr id="49" name="Rectangle 36"/>
          <p:cNvSpPr>
            <a:spLocks noChangeArrowheads="1"/>
          </p:cNvSpPr>
          <p:nvPr/>
        </p:nvSpPr>
        <p:spPr bwMode="auto">
          <a:xfrm>
            <a:off x="6444856" y="2049275"/>
            <a:ext cx="411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FFFF00"/>
                </a:solidFill>
                <a:latin typeface="+mn-ea"/>
                <a:sym typeface="Arial" panose="020B0604020202020204" pitchFamily="34" charset="0"/>
              </a:rPr>
              <a:t>二</a:t>
            </a:r>
          </a:p>
        </p:txBody>
      </p:sp>
      <p:sp>
        <p:nvSpPr>
          <p:cNvPr id="51" name="Rectangle 36"/>
          <p:cNvSpPr>
            <a:spLocks noChangeArrowheads="1"/>
          </p:cNvSpPr>
          <p:nvPr/>
        </p:nvSpPr>
        <p:spPr bwMode="auto">
          <a:xfrm>
            <a:off x="9980640" y="2049275"/>
            <a:ext cx="411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FFFF00"/>
                </a:solidFill>
                <a:latin typeface="+mn-ea"/>
                <a:sym typeface="Arial" panose="020B0604020202020204" pitchFamily="34" charset="0"/>
              </a:rPr>
              <a:t>三</a:t>
            </a:r>
          </a:p>
        </p:txBody>
      </p:sp>
      <p:sp>
        <p:nvSpPr>
          <p:cNvPr id="52" name="文本框 51"/>
          <p:cNvSpPr txBox="1"/>
          <p:nvPr/>
        </p:nvSpPr>
        <p:spPr>
          <a:xfrm>
            <a:off x="1887855" y="3830320"/>
            <a:ext cx="2464435" cy="881139"/>
          </a:xfrm>
          <a:prstGeom prst="rect">
            <a:avLst/>
          </a:prstGeom>
          <a:noFill/>
        </p:spPr>
        <p:txBody>
          <a:bodyPr wrap="square" rtlCol="0">
            <a:spAutoFit/>
          </a:bodyPr>
          <a:lstStyle/>
          <a:p>
            <a:pPr algn="just">
              <a:lnSpc>
                <a:spcPct val="150000"/>
              </a:lnSpc>
            </a:pPr>
            <a:r>
              <a:rPr sz="1800" b="1" dirty="0">
                <a:solidFill>
                  <a:schemeClr val="bg1"/>
                </a:solidFill>
                <a:latin typeface="+mn-ea"/>
              </a:rPr>
              <a:t>摈弃C语言，采用易语言配合VBA来数值求解</a:t>
            </a:r>
          </a:p>
        </p:txBody>
      </p:sp>
      <p:sp>
        <p:nvSpPr>
          <p:cNvPr id="53" name="Rectangle 36"/>
          <p:cNvSpPr>
            <a:spLocks noChangeArrowheads="1"/>
          </p:cNvSpPr>
          <p:nvPr/>
        </p:nvSpPr>
        <p:spPr bwMode="auto">
          <a:xfrm>
            <a:off x="2813556" y="3445531"/>
            <a:ext cx="411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FFFF00"/>
                </a:solidFill>
                <a:latin typeface="+mn-ea"/>
                <a:sym typeface="Arial" panose="020B0604020202020204" pitchFamily="34" charset="0"/>
              </a:rPr>
              <a:t>四</a:t>
            </a:r>
          </a:p>
        </p:txBody>
      </p:sp>
      <p:sp>
        <p:nvSpPr>
          <p:cNvPr id="54" name="文本框 53"/>
          <p:cNvSpPr txBox="1"/>
          <p:nvPr/>
        </p:nvSpPr>
        <p:spPr>
          <a:xfrm>
            <a:off x="5332840" y="3860510"/>
            <a:ext cx="2735580" cy="881139"/>
          </a:xfrm>
          <a:prstGeom prst="rect">
            <a:avLst/>
          </a:prstGeom>
          <a:noFill/>
        </p:spPr>
        <p:txBody>
          <a:bodyPr wrap="square" rtlCol="0">
            <a:spAutoFit/>
          </a:bodyPr>
          <a:lstStyle/>
          <a:p>
            <a:pPr algn="just">
              <a:lnSpc>
                <a:spcPct val="150000"/>
              </a:lnSpc>
            </a:pPr>
            <a:r>
              <a:rPr sz="1800" b="1" dirty="0" err="1">
                <a:solidFill>
                  <a:schemeClr val="bg1"/>
                </a:solidFill>
                <a:latin typeface="+mn-ea"/>
              </a:rPr>
              <a:t>搭建逻辑框架</a:t>
            </a:r>
            <a:r>
              <a:rPr sz="1800" b="1" dirty="0">
                <a:solidFill>
                  <a:schemeClr val="bg1"/>
                </a:solidFill>
                <a:latin typeface="+mn-ea"/>
              </a:rPr>
              <a:t>，</a:t>
            </a:r>
            <a:r>
              <a:rPr lang="zh-CN" altLang="en-US" b="1" dirty="0">
                <a:solidFill>
                  <a:schemeClr val="bg1"/>
                </a:solidFill>
                <a:latin typeface="+mn-ea"/>
              </a:rPr>
              <a:t>新增实用功能</a:t>
            </a:r>
            <a:r>
              <a:rPr sz="1800" b="1" dirty="0">
                <a:solidFill>
                  <a:schemeClr val="bg1"/>
                </a:solidFill>
                <a:latin typeface="+mn-ea"/>
              </a:rPr>
              <a:t>，反馈并修正模型</a:t>
            </a:r>
          </a:p>
        </p:txBody>
      </p:sp>
      <p:sp>
        <p:nvSpPr>
          <p:cNvPr id="55" name="Rectangle 36"/>
          <p:cNvSpPr>
            <a:spLocks noChangeArrowheads="1"/>
          </p:cNvSpPr>
          <p:nvPr/>
        </p:nvSpPr>
        <p:spPr bwMode="auto">
          <a:xfrm>
            <a:off x="6444856" y="3462041"/>
            <a:ext cx="411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FFFF00"/>
                </a:solidFill>
                <a:latin typeface="+mn-ea"/>
                <a:sym typeface="Arial" panose="020B0604020202020204" pitchFamily="34" charset="0"/>
              </a:rPr>
              <a:t>五</a:t>
            </a:r>
          </a:p>
        </p:txBody>
      </p:sp>
      <p:sp>
        <p:nvSpPr>
          <p:cNvPr id="56" name="文本框 55"/>
          <p:cNvSpPr txBox="1"/>
          <p:nvPr/>
        </p:nvSpPr>
        <p:spPr>
          <a:xfrm>
            <a:off x="8843010" y="3813810"/>
            <a:ext cx="2927985" cy="881139"/>
          </a:xfrm>
          <a:prstGeom prst="rect">
            <a:avLst/>
          </a:prstGeom>
          <a:noFill/>
        </p:spPr>
        <p:txBody>
          <a:bodyPr wrap="square" rtlCol="0">
            <a:spAutoFit/>
          </a:bodyPr>
          <a:lstStyle/>
          <a:p>
            <a:pPr algn="just">
              <a:lnSpc>
                <a:spcPct val="150000"/>
              </a:lnSpc>
            </a:pPr>
            <a:r>
              <a:rPr sz="1800" b="1" dirty="0" err="1">
                <a:solidFill>
                  <a:schemeClr val="bg1"/>
                </a:solidFill>
                <a:latin typeface="+mn-ea"/>
              </a:rPr>
              <a:t>持续优化旧有辅助</a:t>
            </a:r>
            <a:r>
              <a:rPr sz="1800" b="1" dirty="0">
                <a:solidFill>
                  <a:schemeClr val="bg1"/>
                </a:solidFill>
                <a:latin typeface="+mn-ea"/>
              </a:rPr>
              <a:t>、</a:t>
            </a:r>
            <a:endParaRPr lang="en-US" sz="1800" b="1" dirty="0">
              <a:solidFill>
                <a:schemeClr val="bg1"/>
              </a:solidFill>
              <a:latin typeface="+mn-ea"/>
            </a:endParaRPr>
          </a:p>
          <a:p>
            <a:pPr algn="just">
              <a:lnSpc>
                <a:spcPct val="150000"/>
              </a:lnSpc>
            </a:pPr>
            <a:r>
              <a:rPr lang="zh-CN" altLang="en-US" sz="1800" b="1" dirty="0">
                <a:solidFill>
                  <a:schemeClr val="bg1"/>
                </a:solidFill>
                <a:latin typeface="+mn-ea"/>
              </a:rPr>
              <a:t>跨平台</a:t>
            </a:r>
            <a:r>
              <a:rPr sz="1800" b="1" dirty="0" err="1">
                <a:solidFill>
                  <a:schemeClr val="bg1"/>
                </a:solidFill>
                <a:latin typeface="+mn-ea"/>
              </a:rPr>
              <a:t>开发新型辅助</a:t>
            </a:r>
            <a:endParaRPr sz="1800" b="1" dirty="0">
              <a:solidFill>
                <a:schemeClr val="bg1"/>
              </a:solidFill>
              <a:latin typeface="+mn-ea"/>
            </a:endParaRPr>
          </a:p>
        </p:txBody>
      </p:sp>
      <p:sp>
        <p:nvSpPr>
          <p:cNvPr id="57" name="Rectangle 36"/>
          <p:cNvSpPr>
            <a:spLocks noChangeArrowheads="1"/>
          </p:cNvSpPr>
          <p:nvPr/>
        </p:nvSpPr>
        <p:spPr bwMode="auto">
          <a:xfrm>
            <a:off x="9980640" y="3462041"/>
            <a:ext cx="411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FFFF00"/>
                </a:solidFill>
                <a:latin typeface="+mn-ea"/>
                <a:sym typeface="Arial" panose="020B0604020202020204" pitchFamily="34" charset="0"/>
              </a:rPr>
              <a:t>六</a:t>
            </a:r>
          </a:p>
        </p:txBody>
      </p:sp>
      <p:cxnSp>
        <p:nvCxnSpPr>
          <p:cNvPr id="7" name="直接连接符 6"/>
          <p:cNvCxnSpPr/>
          <p:nvPr/>
        </p:nvCxnSpPr>
        <p:spPr>
          <a:xfrm>
            <a:off x="1021547" y="4996059"/>
            <a:ext cx="10148907"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789050" y="2477175"/>
            <a:ext cx="2732405" cy="368300"/>
          </a:xfrm>
          <a:prstGeom prst="rect">
            <a:avLst/>
          </a:prstGeom>
          <a:noFill/>
        </p:spPr>
        <p:txBody>
          <a:bodyPr wrap="square" rtlCol="0">
            <a:spAutoFit/>
          </a:bodyPr>
          <a:lstStyle/>
          <a:p>
            <a:r>
              <a:rPr b="1" dirty="0">
                <a:solidFill>
                  <a:schemeClr val="bg1"/>
                </a:solidFill>
                <a:latin typeface="+mn-ea"/>
              </a:rPr>
              <a:t>构建出最佳的反解方程</a:t>
            </a:r>
          </a:p>
        </p:txBody>
      </p:sp>
      <p:pic>
        <p:nvPicPr>
          <p:cNvPr id="4" name="图片 1"/>
          <p:cNvPicPr>
            <a:picLocks noChangeAspect="1"/>
          </p:cNvPicPr>
          <p:nvPr/>
        </p:nvPicPr>
        <p:blipFill>
          <a:blip r:embed="rId3"/>
          <a:stretch>
            <a:fillRect/>
          </a:stretch>
        </p:blipFill>
        <p:spPr>
          <a:xfrm>
            <a:off x="7572325" y="1209289"/>
            <a:ext cx="4585335" cy="2195195"/>
          </a:xfrm>
          <a:prstGeom prst="rect">
            <a:avLst/>
          </a:prstGeom>
          <a:noFill/>
          <a:ln w="9525">
            <a:noFill/>
          </a:ln>
        </p:spPr>
      </p:pic>
      <p:pic>
        <p:nvPicPr>
          <p:cNvPr id="1026" name="图片 1">
            <a:extLst>
              <a:ext uri="{FF2B5EF4-FFF2-40B4-BE49-F238E27FC236}">
                <a16:creationId xmlns:a16="http://schemas.microsoft.com/office/drawing/2014/main" id="{C7BECB5D-E213-4752-A4C6-DD9004E4F2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9653" y="1108182"/>
            <a:ext cx="45720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93C68CD9-1ABF-4D4A-BE68-0F1C1C0B0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1278" y="1192171"/>
            <a:ext cx="8552867" cy="214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3EFB33DA-3524-4ECF-B0B6-04C4D1AD7C39}"/>
              </a:ext>
            </a:extLst>
          </p:cNvPr>
          <p:cNvPicPr>
            <a:picLocks noChangeAspect="1"/>
          </p:cNvPicPr>
          <p:nvPr/>
        </p:nvPicPr>
        <p:blipFill>
          <a:blip r:embed="rId6"/>
          <a:stretch>
            <a:fillRect/>
          </a:stretch>
        </p:blipFill>
        <p:spPr>
          <a:xfrm>
            <a:off x="0" y="4767681"/>
            <a:ext cx="4561905" cy="1095238"/>
          </a:xfrm>
          <a:prstGeom prst="rect">
            <a:avLst/>
          </a:prstGeom>
        </p:spPr>
      </p:pic>
      <p:pic>
        <p:nvPicPr>
          <p:cNvPr id="9" name="图片 8">
            <a:extLst>
              <a:ext uri="{FF2B5EF4-FFF2-40B4-BE49-F238E27FC236}">
                <a16:creationId xmlns:a16="http://schemas.microsoft.com/office/drawing/2014/main" id="{5F47A5E3-5ABC-4C46-9EE7-5BF3A96CEFAD}"/>
              </a:ext>
            </a:extLst>
          </p:cNvPr>
          <p:cNvPicPr>
            <a:picLocks noChangeAspect="1"/>
          </p:cNvPicPr>
          <p:nvPr/>
        </p:nvPicPr>
        <p:blipFill>
          <a:blip r:embed="rId7"/>
          <a:stretch>
            <a:fillRect/>
          </a:stretch>
        </p:blipFill>
        <p:spPr>
          <a:xfrm>
            <a:off x="4545145" y="1108182"/>
            <a:ext cx="3067370" cy="3830320"/>
          </a:xfrm>
          <a:prstGeom prst="rect">
            <a:avLst/>
          </a:prstGeom>
        </p:spPr>
      </p:pic>
      <p:sp>
        <p:nvSpPr>
          <p:cNvPr id="50" name="矩形 49">
            <a:extLst>
              <a:ext uri="{FF2B5EF4-FFF2-40B4-BE49-F238E27FC236}">
                <a16:creationId xmlns:a16="http://schemas.microsoft.com/office/drawing/2014/main" id="{94CDBBFD-AC6C-4B0A-ACAC-0E1AC25F0270}"/>
              </a:ext>
            </a:extLst>
          </p:cNvPr>
          <p:cNvSpPr/>
          <p:nvPr/>
        </p:nvSpPr>
        <p:spPr>
          <a:xfrm>
            <a:off x="207111" y="-49375"/>
            <a:ext cx="11585196"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具体来讲，分六个步骤实施方案：第一</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明确通过数学手段这一合法途径获取弹道轨迹方程；第二</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筛选出微分方程，解算出弹道轨迹；</a:t>
            </a:r>
          </a:p>
        </p:txBody>
      </p:sp>
      <p:sp>
        <p:nvSpPr>
          <p:cNvPr id="58" name="矩形 57">
            <a:extLst>
              <a:ext uri="{FF2B5EF4-FFF2-40B4-BE49-F238E27FC236}">
                <a16:creationId xmlns:a16="http://schemas.microsoft.com/office/drawing/2014/main" id="{31CB5AC5-8135-4E0C-9BC0-9E0E245EE025}"/>
              </a:ext>
            </a:extLst>
          </p:cNvPr>
          <p:cNvSpPr/>
          <p:nvPr/>
        </p:nvSpPr>
        <p:spPr>
          <a:xfrm>
            <a:off x="286232" y="6557523"/>
            <a:ext cx="11585196"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第三</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构建出超越方程的反解方程；第四</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采用易语言配合</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VBA</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进行数值求解；第五</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修正参数，拓展功能；第六</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跨平台研发多款辅助</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Scale>
                                      <p:cBhvr>
                                        <p:cTn id="7" dur="500" decel="50000" fill="hold">
                                          <p:stCondLst>
                                            <p:cond delay="0"/>
                                          </p:stCondLst>
                                        </p:cTn>
                                        <p:tgtEl>
                                          <p:spTgt spid="10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1027"/>
                                        </p:tgtEl>
                                        <p:attrNameLst>
                                          <p:attrName>ppt_x</p:attrName>
                                          <p:attrName>ppt_y</p:attrName>
                                        </p:attrNameLst>
                                      </p:cBhvr>
                                    </p:animMotion>
                                    <p:animEffect transition="in" filter="fade">
                                      <p:cBhvr>
                                        <p:cTn id="9" dur="500"/>
                                        <p:tgtEl>
                                          <p:spTgt spid="1027"/>
                                        </p:tgtEl>
                                      </p:cBhvr>
                                    </p:animEffect>
                                  </p:childTnLst>
                                </p:cTn>
                              </p:par>
                            </p:childTnLst>
                          </p:cTn>
                        </p:par>
                        <p:par>
                          <p:cTn id="10" fill="hold">
                            <p:stCondLst>
                              <p:cond delay="500"/>
                            </p:stCondLst>
                            <p:childTnLst>
                              <p:par>
                                <p:cTn id="11" presetID="14" presetClass="exit" presetSubtype="10" fill="hold" nodeType="afterEffect">
                                  <p:stCondLst>
                                    <p:cond delay="500"/>
                                  </p:stCondLst>
                                  <p:childTnLst>
                                    <p:animEffect transition="out" filter="randombar(horizontal)">
                                      <p:cBhvr>
                                        <p:cTn id="12" dur="500"/>
                                        <p:tgtEl>
                                          <p:spTgt spid="1027"/>
                                        </p:tgtEl>
                                      </p:cBhvr>
                                    </p:animEffect>
                                    <p:set>
                                      <p:cBhvr>
                                        <p:cTn id="13" dur="1" fill="hold">
                                          <p:stCondLst>
                                            <p:cond delay="499"/>
                                          </p:stCondLst>
                                        </p:cTn>
                                        <p:tgtEl>
                                          <p:spTgt spid="1027"/>
                                        </p:tgtEl>
                                        <p:attrNameLst>
                                          <p:attrName>style.visibility</p:attrName>
                                        </p:attrNameLst>
                                      </p:cBhvr>
                                      <p:to>
                                        <p:strVal val="hidden"/>
                                      </p:to>
                                    </p:set>
                                  </p:childTnLst>
                                </p:cTn>
                              </p:par>
                            </p:childTnLst>
                          </p:cTn>
                        </p:par>
                        <p:par>
                          <p:cTn id="14" fill="hold">
                            <p:stCondLst>
                              <p:cond delay="1500"/>
                            </p:stCondLst>
                            <p:childTnLst>
                              <p:par>
                                <p:cTn id="15" presetID="31"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 calcmode="lin" valueType="num">
                                      <p:cBhvr>
                                        <p:cTn id="19" dur="500" fill="hold"/>
                                        <p:tgtEl>
                                          <p:spTgt spid="9"/>
                                        </p:tgtEl>
                                        <p:attrNameLst>
                                          <p:attrName>style.rotation</p:attrName>
                                        </p:attrNameLst>
                                      </p:cBhvr>
                                      <p:tavLst>
                                        <p:tav tm="0">
                                          <p:val>
                                            <p:fltVal val="90"/>
                                          </p:val>
                                        </p:tav>
                                        <p:tav tm="100000">
                                          <p:val>
                                            <p:fltVal val="0"/>
                                          </p:val>
                                        </p:tav>
                                      </p:tavLst>
                                    </p:anim>
                                    <p:animEffect transition="in" filter="fade">
                                      <p:cBhvr>
                                        <p:cTn id="20" dur="500"/>
                                        <p:tgtEl>
                                          <p:spTgt spid="9"/>
                                        </p:tgtEl>
                                      </p:cBhvr>
                                    </p:animEffect>
                                  </p:childTnLst>
                                </p:cTn>
                              </p:par>
                            </p:childTnLst>
                          </p:cTn>
                        </p:par>
                        <p:par>
                          <p:cTn id="21" fill="hold">
                            <p:stCondLst>
                              <p:cond delay="2000"/>
                            </p:stCondLst>
                            <p:childTnLst>
                              <p:par>
                                <p:cTn id="22" presetID="31" presetClass="exit" presetSubtype="0" fill="hold" nodeType="afterEffect">
                                  <p:stCondLst>
                                    <p:cond delay="500"/>
                                  </p:stCondLst>
                                  <p:childTnLst>
                                    <p:anim calcmode="lin" valueType="num">
                                      <p:cBhvr>
                                        <p:cTn id="23" dur="500"/>
                                        <p:tgtEl>
                                          <p:spTgt spid="9"/>
                                        </p:tgtEl>
                                        <p:attrNameLst>
                                          <p:attrName>ppt_w</p:attrName>
                                        </p:attrNameLst>
                                      </p:cBhvr>
                                      <p:tavLst>
                                        <p:tav tm="0">
                                          <p:val>
                                            <p:strVal val="ppt_w"/>
                                          </p:val>
                                        </p:tav>
                                        <p:tav tm="100000">
                                          <p:val>
                                            <p:fltVal val="0"/>
                                          </p:val>
                                        </p:tav>
                                      </p:tavLst>
                                    </p:anim>
                                    <p:anim calcmode="lin" valueType="num">
                                      <p:cBhvr>
                                        <p:cTn id="24" dur="500"/>
                                        <p:tgtEl>
                                          <p:spTgt spid="9"/>
                                        </p:tgtEl>
                                        <p:attrNameLst>
                                          <p:attrName>ppt_h</p:attrName>
                                        </p:attrNameLst>
                                      </p:cBhvr>
                                      <p:tavLst>
                                        <p:tav tm="0">
                                          <p:val>
                                            <p:strVal val="ppt_h"/>
                                          </p:val>
                                        </p:tav>
                                        <p:tav tm="100000">
                                          <p:val>
                                            <p:fltVal val="0"/>
                                          </p:val>
                                        </p:tav>
                                      </p:tavLst>
                                    </p:anim>
                                    <p:anim calcmode="lin" valueType="num">
                                      <p:cBhvr>
                                        <p:cTn id="25" dur="500"/>
                                        <p:tgtEl>
                                          <p:spTgt spid="9"/>
                                        </p:tgtEl>
                                        <p:attrNameLst>
                                          <p:attrName>style.rotation</p:attrName>
                                        </p:attrNameLst>
                                      </p:cBhvr>
                                      <p:tavLst>
                                        <p:tav tm="0">
                                          <p:val>
                                            <p:fltVal val="0"/>
                                          </p:val>
                                        </p:tav>
                                        <p:tav tm="100000">
                                          <p:val>
                                            <p:fltVal val="90"/>
                                          </p:val>
                                        </p:tav>
                                      </p:tavLst>
                                    </p:anim>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childTnLst>
                          </p:cTn>
                        </p:par>
                        <p:par>
                          <p:cTn id="32" fill="hold">
                            <p:stCondLst>
                              <p:cond delay="3500"/>
                            </p:stCondLst>
                            <p:childTnLst>
                              <p:par>
                                <p:cTn id="33" presetID="16" presetClass="exit" presetSubtype="21" fill="hold" nodeType="afterEffect">
                                  <p:stCondLst>
                                    <p:cond delay="500"/>
                                  </p:stCondLst>
                                  <p:childTnLst>
                                    <p:animEffect transition="out" filter="barn(inVertical)">
                                      <p:cBhvr>
                                        <p:cTn id="34" dur="500"/>
                                        <p:tgtEl>
                                          <p:spTgt spid="1026"/>
                                        </p:tgtEl>
                                      </p:cBhvr>
                                    </p:animEffect>
                                    <p:set>
                                      <p:cBhvr>
                                        <p:cTn id="35" dur="1" fill="hold">
                                          <p:stCondLst>
                                            <p:cond delay="499"/>
                                          </p:stCondLst>
                                        </p:cTn>
                                        <p:tgtEl>
                                          <p:spTgt spid="102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3" presetClass="entr" presetSubtype="16"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plus(in)">
                                      <p:cBhvr>
                                        <p:cTn id="40" dur="500"/>
                                        <p:tgtEl>
                                          <p:spTgt spid="4"/>
                                        </p:tgtEl>
                                      </p:cBhvr>
                                    </p:animEffect>
                                  </p:childTnLst>
                                </p:cTn>
                              </p:par>
                            </p:childTnLst>
                          </p:cTn>
                        </p:par>
                        <p:par>
                          <p:cTn id="41" fill="hold">
                            <p:stCondLst>
                              <p:cond delay="500"/>
                            </p:stCondLst>
                            <p:childTnLst>
                              <p:par>
                                <p:cTn id="42" presetID="22" presetClass="exit" presetSubtype="4" fill="hold" nodeType="afterEffect">
                                  <p:stCondLst>
                                    <p:cond delay="500"/>
                                  </p:stCondLst>
                                  <p:childTnLst>
                                    <p:animEffect transition="out" filter="wipe(down)">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checkerboard(across)">
                                      <p:cBhvr>
                                        <p:cTn id="49" dur="500"/>
                                        <p:tgtEl>
                                          <p:spTgt spid="6"/>
                                        </p:tgtEl>
                                      </p:cBhvr>
                                    </p:animEffect>
                                  </p:childTnLst>
                                </p:cTn>
                              </p:par>
                            </p:childTnLst>
                          </p:cTn>
                        </p:par>
                        <p:par>
                          <p:cTn id="50" fill="hold">
                            <p:stCondLst>
                              <p:cond delay="500"/>
                            </p:stCondLst>
                            <p:childTnLst>
                              <p:par>
                                <p:cTn id="51" presetID="42" presetClass="exit" presetSubtype="0" fill="hold" nodeType="afterEffect">
                                  <p:stCondLst>
                                    <p:cond delay="500"/>
                                  </p:stCondLst>
                                  <p:childTnLst>
                                    <p:animEffect transition="out" filter="fade">
                                      <p:cBhvr>
                                        <p:cTn id="52" dur="500"/>
                                        <p:tgtEl>
                                          <p:spTgt spid="6"/>
                                        </p:tgtEl>
                                      </p:cBhvr>
                                    </p:animEffect>
                                    <p:anim calcmode="lin" valueType="num">
                                      <p:cBhvr>
                                        <p:cTn id="53" dur="500"/>
                                        <p:tgtEl>
                                          <p:spTgt spid="6"/>
                                        </p:tgtEl>
                                        <p:attrNameLst>
                                          <p:attrName>ppt_x</p:attrName>
                                        </p:attrNameLst>
                                      </p:cBhvr>
                                      <p:tavLst>
                                        <p:tav tm="0">
                                          <p:val>
                                            <p:strVal val="ppt_x"/>
                                          </p:val>
                                        </p:tav>
                                        <p:tav tm="100000">
                                          <p:val>
                                            <p:strVal val="ppt_x"/>
                                          </p:val>
                                        </p:tav>
                                      </p:tavLst>
                                    </p:anim>
                                    <p:anim calcmode="lin" valueType="num">
                                      <p:cBhvr>
                                        <p:cTn id="54" dur="500"/>
                                        <p:tgtEl>
                                          <p:spTgt spid="6"/>
                                        </p:tgtEl>
                                        <p:attrNameLst>
                                          <p:attrName>ppt_y</p:attrName>
                                        </p:attrNameLst>
                                      </p:cBhvr>
                                      <p:tavLst>
                                        <p:tav tm="0">
                                          <p:val>
                                            <p:strVal val="ppt_y"/>
                                          </p:val>
                                        </p:tav>
                                        <p:tav tm="100000">
                                          <p:val>
                                            <p:strVal val="ppt_y+.1"/>
                                          </p:val>
                                        </p:tav>
                                      </p:tavLst>
                                    </p:anim>
                                    <p:set>
                                      <p:cBhvr>
                                        <p:cTn id="5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4475146" y="2138461"/>
            <a:ext cx="3241708" cy="3241708"/>
          </a:xfrm>
          <a:prstGeom prst="ellipse">
            <a:avLst/>
          </a:prstGeom>
          <a:solidFill>
            <a:schemeClr val="bg1"/>
          </a:solidFill>
          <a:ln>
            <a:noFill/>
          </a:ln>
          <a:effectLst>
            <a:outerShdw blurRad="1905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607442" y="2270757"/>
            <a:ext cx="2977116" cy="2977116"/>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92" name="Oval 91"/>
          <p:cNvSpPr/>
          <p:nvPr/>
        </p:nvSpPr>
        <p:spPr>
          <a:xfrm>
            <a:off x="4789968" y="2453283"/>
            <a:ext cx="2612065" cy="2612065"/>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93" name="Oval 92"/>
          <p:cNvSpPr/>
          <p:nvPr/>
        </p:nvSpPr>
        <p:spPr>
          <a:xfrm>
            <a:off x="4971288" y="2634603"/>
            <a:ext cx="2249424" cy="2249424"/>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94" name="Oval 93"/>
          <p:cNvSpPr/>
          <p:nvPr/>
        </p:nvSpPr>
        <p:spPr>
          <a:xfrm>
            <a:off x="5154168" y="2817483"/>
            <a:ext cx="1883664" cy="1883664"/>
          </a:xfrm>
          <a:prstGeom prst="ellipse">
            <a:avLst/>
          </a:prstGeom>
          <a:noFill/>
          <a:ln w="127000" cap="rnd">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95" name="Arc 94"/>
          <p:cNvSpPr/>
          <p:nvPr/>
        </p:nvSpPr>
        <p:spPr>
          <a:xfrm>
            <a:off x="4607442" y="2270757"/>
            <a:ext cx="2977116" cy="2977116"/>
          </a:xfrm>
          <a:prstGeom prst="arc">
            <a:avLst>
              <a:gd name="adj1" fmla="val 10513315"/>
              <a:gd name="adj2" fmla="val 21060436"/>
            </a:avLst>
          </a:prstGeom>
          <a:noFill/>
          <a:ln w="127000" cap="rnd">
            <a:solidFill>
              <a:srgbClr val="141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96" name="Arc 95"/>
          <p:cNvSpPr/>
          <p:nvPr/>
        </p:nvSpPr>
        <p:spPr>
          <a:xfrm>
            <a:off x="4789968" y="2453283"/>
            <a:ext cx="2612065" cy="2612065"/>
          </a:xfrm>
          <a:prstGeom prst="arc">
            <a:avLst>
              <a:gd name="adj1" fmla="val 12082016"/>
              <a:gd name="adj2" fmla="val 18208817"/>
            </a:avLst>
          </a:prstGeom>
          <a:noFill/>
          <a:ln w="127000" cap="rnd">
            <a:solidFill>
              <a:srgbClr val="141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97" name="Arc 96"/>
          <p:cNvSpPr/>
          <p:nvPr/>
        </p:nvSpPr>
        <p:spPr>
          <a:xfrm>
            <a:off x="4971288" y="2634603"/>
            <a:ext cx="2249424" cy="2249424"/>
          </a:xfrm>
          <a:prstGeom prst="arc">
            <a:avLst>
              <a:gd name="adj1" fmla="val 1232617"/>
              <a:gd name="adj2" fmla="val 9752989"/>
            </a:avLst>
          </a:prstGeom>
          <a:noFill/>
          <a:ln w="127000" cap="rnd">
            <a:solidFill>
              <a:srgbClr val="141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98" name="Arc 97"/>
          <p:cNvSpPr/>
          <p:nvPr/>
        </p:nvSpPr>
        <p:spPr>
          <a:xfrm>
            <a:off x="5154168" y="2817483"/>
            <a:ext cx="1883664" cy="1883664"/>
          </a:xfrm>
          <a:prstGeom prst="arc">
            <a:avLst>
              <a:gd name="adj1" fmla="val 21482739"/>
              <a:gd name="adj2" fmla="val 2573572"/>
            </a:avLst>
          </a:prstGeom>
          <a:noFill/>
          <a:ln w="127000" cap="rnd">
            <a:solidFill>
              <a:srgbClr val="141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40" name="Rectangle 36"/>
          <p:cNvSpPr>
            <a:spLocks noChangeArrowheads="1"/>
          </p:cNvSpPr>
          <p:nvPr/>
        </p:nvSpPr>
        <p:spPr bwMode="auto">
          <a:xfrm>
            <a:off x="5465058" y="3282262"/>
            <a:ext cx="126188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zh-CN" altLang="en-US" sz="2800" b="1" dirty="0">
                <a:solidFill>
                  <a:srgbClr val="141158"/>
                </a:solidFill>
                <a:latin typeface="+mn-ea"/>
                <a:sym typeface="Arial" panose="020B0604020202020204" pitchFamily="34" charset="0"/>
              </a:rPr>
              <a:t>星尘</a:t>
            </a:r>
            <a:endParaRPr lang="en-US" altLang="zh-CN" sz="2800" b="1" dirty="0">
              <a:solidFill>
                <a:srgbClr val="141158"/>
              </a:solidFill>
              <a:latin typeface="+mn-ea"/>
              <a:sym typeface="Arial" panose="020B0604020202020204" pitchFamily="34" charset="0"/>
            </a:endParaRPr>
          </a:p>
          <a:p>
            <a:pPr algn="ctr"/>
            <a:r>
              <a:rPr lang="zh-CN" altLang="en-US" sz="2800" b="1" dirty="0">
                <a:solidFill>
                  <a:srgbClr val="141158"/>
                </a:solidFill>
                <a:latin typeface="+mn-ea"/>
                <a:sym typeface="Arial" panose="020B0604020202020204" pitchFamily="34" charset="0"/>
              </a:rPr>
              <a:t>弹弹堂</a:t>
            </a:r>
            <a:endParaRPr lang="en-US" altLang="zh-CN" sz="2800" b="1" dirty="0">
              <a:solidFill>
                <a:srgbClr val="141158"/>
              </a:solidFill>
              <a:latin typeface="+mn-ea"/>
              <a:sym typeface="Arial" panose="020B0604020202020204" pitchFamily="34" charset="0"/>
            </a:endParaRPr>
          </a:p>
        </p:txBody>
      </p:sp>
      <p:cxnSp>
        <p:nvCxnSpPr>
          <p:cNvPr id="101" name="Straight Connector 100"/>
          <p:cNvCxnSpPr>
            <a:cxnSpLocks/>
          </p:cNvCxnSpPr>
          <p:nvPr/>
        </p:nvCxnSpPr>
        <p:spPr>
          <a:xfrm>
            <a:off x="7379969" y="3515326"/>
            <a:ext cx="1629277" cy="0"/>
          </a:xfrm>
          <a:prstGeom prst="line">
            <a:avLst/>
          </a:prstGeom>
          <a:ln w="3175">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p:cNvCxnSpPr>
          <p:nvPr/>
        </p:nvCxnSpPr>
        <p:spPr>
          <a:xfrm>
            <a:off x="7220712" y="4483917"/>
            <a:ext cx="1788534" cy="0"/>
          </a:xfrm>
          <a:prstGeom prst="line">
            <a:avLst/>
          </a:prstGeom>
          <a:ln w="3175">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511290" y="3307356"/>
            <a:ext cx="2428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defRPr sz="2000" b="1">
                <a:solidFill>
                  <a:srgbClr val="00B0F0"/>
                </a:solidFill>
                <a:latin typeface="+mn-ea"/>
              </a:defRPr>
            </a:lvl1pPr>
          </a:lstStyle>
          <a:p>
            <a:pPr algn="ctr"/>
            <a:r>
              <a:rPr lang="zh-CN" altLang="en-US" sz="2400" dirty="0">
                <a:solidFill>
                  <a:srgbClr val="FFFF00"/>
                </a:solidFill>
              </a:rPr>
              <a:t>手游辅助  </a:t>
            </a:r>
            <a:r>
              <a:rPr lang="en-US" altLang="zh-CN" sz="2400" dirty="0">
                <a:solidFill>
                  <a:srgbClr val="FFFF00"/>
                </a:solidFill>
              </a:rPr>
              <a:t>(pc</a:t>
            </a:r>
            <a:r>
              <a:rPr lang="zh-CN" altLang="en-US" sz="2400" dirty="0">
                <a:solidFill>
                  <a:srgbClr val="FFFF00"/>
                </a:solidFill>
              </a:rPr>
              <a:t>端</a:t>
            </a:r>
            <a:r>
              <a:rPr lang="en-US" altLang="zh-CN" sz="2400" dirty="0">
                <a:solidFill>
                  <a:srgbClr val="FFFF00"/>
                </a:solidFill>
              </a:rPr>
              <a:t>)</a:t>
            </a:r>
            <a:endParaRPr lang="en-US" sz="2400" dirty="0">
              <a:solidFill>
                <a:srgbClr val="FFFF00"/>
              </a:solidFill>
            </a:endParaRPr>
          </a:p>
        </p:txBody>
      </p:sp>
      <p:sp>
        <p:nvSpPr>
          <p:cNvPr id="106" name="TextBox 105"/>
          <p:cNvSpPr txBox="1"/>
          <p:nvPr/>
        </p:nvSpPr>
        <p:spPr>
          <a:xfrm>
            <a:off x="8411102" y="4209607"/>
            <a:ext cx="2629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defRPr sz="2000" b="1">
                <a:solidFill>
                  <a:srgbClr val="00B0F0"/>
                </a:solidFill>
                <a:latin typeface="+mn-ea"/>
              </a:defRPr>
            </a:lvl1pPr>
          </a:lstStyle>
          <a:p>
            <a:pPr algn="ctr"/>
            <a:r>
              <a:rPr lang="zh-CN" altLang="en-US" sz="2400" dirty="0">
                <a:solidFill>
                  <a:srgbClr val="FFFF00"/>
                </a:solidFill>
              </a:rPr>
              <a:t>安卓辅助 </a:t>
            </a:r>
            <a:r>
              <a:rPr lang="en-US" altLang="zh-CN" sz="2400" dirty="0">
                <a:solidFill>
                  <a:srgbClr val="FFFF00"/>
                </a:solidFill>
              </a:rPr>
              <a:t>(</a:t>
            </a:r>
            <a:r>
              <a:rPr lang="zh-CN" altLang="en-US" sz="2400" dirty="0">
                <a:solidFill>
                  <a:srgbClr val="FFFF00"/>
                </a:solidFill>
              </a:rPr>
              <a:t>移动端</a:t>
            </a:r>
            <a:r>
              <a:rPr lang="en-US" altLang="zh-CN" sz="2400" dirty="0">
                <a:solidFill>
                  <a:srgbClr val="FFFF00"/>
                </a:solidFill>
              </a:rPr>
              <a:t>)</a:t>
            </a:r>
            <a:endParaRPr lang="en-US" sz="2400" dirty="0">
              <a:solidFill>
                <a:srgbClr val="FFFF00"/>
              </a:solidFill>
            </a:endParaRPr>
          </a:p>
        </p:txBody>
      </p:sp>
      <p:cxnSp>
        <p:nvCxnSpPr>
          <p:cNvPr id="108" name="Straight Connector 107"/>
          <p:cNvCxnSpPr>
            <a:cxnSpLocks/>
          </p:cNvCxnSpPr>
          <p:nvPr/>
        </p:nvCxnSpPr>
        <p:spPr>
          <a:xfrm>
            <a:off x="3205213" y="3255526"/>
            <a:ext cx="1669560" cy="0"/>
          </a:xfrm>
          <a:prstGeom prst="line">
            <a:avLst/>
          </a:prstGeom>
          <a:ln w="3175">
            <a:solidFill>
              <a:srgbClr val="7F8C8D"/>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1200307" y="3051429"/>
            <a:ext cx="24288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defRPr sz="2000" b="1">
                <a:solidFill>
                  <a:srgbClr val="00B0F0"/>
                </a:solidFill>
                <a:latin typeface="+mn-ea"/>
              </a:defRPr>
            </a:lvl1pPr>
          </a:lstStyle>
          <a:p>
            <a:pPr algn="ctr"/>
            <a:r>
              <a:rPr lang="zh-CN" altLang="en-US" sz="2400" dirty="0">
                <a:solidFill>
                  <a:srgbClr val="FFFF00"/>
                </a:solidFill>
              </a:rPr>
              <a:t>页游辅助  </a:t>
            </a:r>
            <a:r>
              <a:rPr lang="en-US" altLang="zh-CN" sz="2400" dirty="0">
                <a:solidFill>
                  <a:srgbClr val="FFFF00"/>
                </a:solidFill>
              </a:rPr>
              <a:t>(pc</a:t>
            </a:r>
            <a:r>
              <a:rPr lang="zh-CN" altLang="en-US" sz="2400" dirty="0">
                <a:solidFill>
                  <a:srgbClr val="FFFF00"/>
                </a:solidFill>
              </a:rPr>
              <a:t>端</a:t>
            </a:r>
            <a:r>
              <a:rPr lang="en-US" altLang="zh-CN" sz="2400" dirty="0">
                <a:solidFill>
                  <a:srgbClr val="FFFF00"/>
                </a:solidFill>
              </a:rPr>
              <a:t>)</a:t>
            </a:r>
            <a:endParaRPr lang="en-US" sz="2400" dirty="0">
              <a:solidFill>
                <a:srgbClr val="FFFF00"/>
              </a:solidFill>
            </a:endParaRPr>
          </a:p>
        </p:txBody>
      </p:sp>
      <p:sp>
        <p:nvSpPr>
          <p:cNvPr id="114" name="TextBox 113"/>
          <p:cNvSpPr txBox="1"/>
          <p:nvPr/>
        </p:nvSpPr>
        <p:spPr>
          <a:xfrm>
            <a:off x="945741" y="4407986"/>
            <a:ext cx="2937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defRPr sz="2000" b="1">
                <a:solidFill>
                  <a:srgbClr val="00B0F0"/>
                </a:solidFill>
                <a:latin typeface="+mn-ea"/>
              </a:defRPr>
            </a:lvl1pPr>
          </a:lstStyle>
          <a:p>
            <a:pPr algn="ctr"/>
            <a:r>
              <a:rPr lang="zh-CN" altLang="en-US" sz="2400" dirty="0">
                <a:solidFill>
                  <a:srgbClr val="FFFF00"/>
                </a:solidFill>
              </a:rPr>
              <a:t>拉线辅助 </a:t>
            </a:r>
            <a:r>
              <a:rPr lang="en-US" altLang="zh-CN" sz="2400" dirty="0">
                <a:solidFill>
                  <a:srgbClr val="FFFF00"/>
                </a:solidFill>
              </a:rPr>
              <a:t>(</a:t>
            </a:r>
            <a:r>
              <a:rPr lang="zh-CN" altLang="en-US" sz="2400" dirty="0">
                <a:solidFill>
                  <a:srgbClr val="FFFF00"/>
                </a:solidFill>
              </a:rPr>
              <a:t>模拟器端</a:t>
            </a:r>
            <a:r>
              <a:rPr lang="en-US" altLang="zh-CN" sz="2400" dirty="0">
                <a:solidFill>
                  <a:srgbClr val="FFFF00"/>
                </a:solidFill>
              </a:rPr>
              <a:t>)</a:t>
            </a:r>
            <a:endParaRPr lang="en-US" sz="2400" dirty="0">
              <a:solidFill>
                <a:srgbClr val="FFFF00"/>
              </a:solidFill>
            </a:endParaRPr>
          </a:p>
        </p:txBody>
      </p:sp>
      <p:sp>
        <p:nvSpPr>
          <p:cNvPr id="10" name="文本占位符 9"/>
          <p:cNvSpPr>
            <a:spLocks noGrp="1"/>
          </p:cNvSpPr>
          <p:nvPr>
            <p:ph type="body" sz="quarter" idx="10"/>
          </p:nvPr>
        </p:nvSpPr>
        <p:spPr/>
        <p:txBody>
          <a:bodyPr/>
          <a:lstStyle/>
          <a:p>
            <a:r>
              <a:rPr lang="zh-CN" altLang="en-US" dirty="0"/>
              <a:t>最终作品</a:t>
            </a:r>
            <a:r>
              <a:rPr lang="en-US" altLang="zh-CN" dirty="0"/>
              <a:t>—</a:t>
            </a:r>
            <a:r>
              <a:rPr lang="zh-CN" altLang="en-US" dirty="0"/>
              <a:t>四款辅助</a:t>
            </a:r>
          </a:p>
        </p:txBody>
      </p:sp>
      <p:sp>
        <p:nvSpPr>
          <p:cNvPr id="36" name="矩形 6"/>
          <p:cNvSpPr/>
          <p:nvPr/>
        </p:nvSpPr>
        <p:spPr>
          <a:xfrm>
            <a:off x="2414251" y="4087946"/>
            <a:ext cx="2424741" cy="320040"/>
          </a:xfrm>
          <a:custGeom>
            <a:avLst/>
            <a:gdLst>
              <a:gd name="connsiteX0" fmla="*/ 0 w 1145406"/>
              <a:gd name="connsiteY0" fmla="*/ 0 h 1145406"/>
              <a:gd name="connsiteX1" fmla="*/ 1145406 w 1145406"/>
              <a:gd name="connsiteY1" fmla="*/ 0 h 1145406"/>
              <a:gd name="connsiteX2" fmla="*/ 1145406 w 1145406"/>
              <a:gd name="connsiteY2" fmla="*/ 1145406 h 1145406"/>
              <a:gd name="connsiteX3" fmla="*/ 0 w 1145406"/>
              <a:gd name="connsiteY3" fmla="*/ 1145406 h 1145406"/>
              <a:gd name="connsiteX4" fmla="*/ 0 w 1145406"/>
              <a:gd name="connsiteY4" fmla="*/ 0 h 1145406"/>
              <a:gd name="connsiteX0-1" fmla="*/ 1145406 w 1236846"/>
              <a:gd name="connsiteY0-2" fmla="*/ 1145406 h 1236846"/>
              <a:gd name="connsiteX1-3" fmla="*/ 0 w 1236846"/>
              <a:gd name="connsiteY1-4" fmla="*/ 1145406 h 1236846"/>
              <a:gd name="connsiteX2-5" fmla="*/ 0 w 1236846"/>
              <a:gd name="connsiteY2-6" fmla="*/ 0 h 1236846"/>
              <a:gd name="connsiteX3-7" fmla="*/ 1145406 w 1236846"/>
              <a:gd name="connsiteY3-8" fmla="*/ 0 h 1236846"/>
              <a:gd name="connsiteX4-9" fmla="*/ 1236846 w 1236846"/>
              <a:gd name="connsiteY4-10" fmla="*/ 1236846 h 1236846"/>
              <a:gd name="connsiteX0-11" fmla="*/ 0 w 1236846"/>
              <a:gd name="connsiteY0-12" fmla="*/ 1145406 h 1236846"/>
              <a:gd name="connsiteX1-13" fmla="*/ 0 w 1236846"/>
              <a:gd name="connsiteY1-14" fmla="*/ 0 h 1236846"/>
              <a:gd name="connsiteX2-15" fmla="*/ 1145406 w 1236846"/>
              <a:gd name="connsiteY2-16" fmla="*/ 0 h 1236846"/>
              <a:gd name="connsiteX3-17" fmla="*/ 1236846 w 1236846"/>
              <a:gd name="connsiteY3-18" fmla="*/ 1236846 h 1236846"/>
              <a:gd name="connsiteX0-19" fmla="*/ 0 w 1145406"/>
              <a:gd name="connsiteY0-20" fmla="*/ 1145406 h 1145406"/>
              <a:gd name="connsiteX1-21" fmla="*/ 0 w 1145406"/>
              <a:gd name="connsiteY1-22" fmla="*/ 0 h 1145406"/>
              <a:gd name="connsiteX2-23" fmla="*/ 1145406 w 1145406"/>
              <a:gd name="connsiteY2-24" fmla="*/ 0 h 1145406"/>
            </a:gdLst>
            <a:ahLst/>
            <a:cxnLst>
              <a:cxn ang="0">
                <a:pos x="connsiteX0-1" y="connsiteY0-2"/>
              </a:cxn>
              <a:cxn ang="0">
                <a:pos x="connsiteX1-3" y="connsiteY1-4"/>
              </a:cxn>
              <a:cxn ang="0">
                <a:pos x="connsiteX2-5" y="connsiteY2-6"/>
              </a:cxn>
            </a:cxnLst>
            <a:rect l="l" t="t" r="r" b="b"/>
            <a:pathLst>
              <a:path w="1145406" h="1145406">
                <a:moveTo>
                  <a:pt x="0" y="1145406"/>
                </a:moveTo>
                <a:lnTo>
                  <a:pt x="0" y="0"/>
                </a:lnTo>
                <a:lnTo>
                  <a:pt x="1145406" y="0"/>
                </a:lnTo>
              </a:path>
            </a:pathLst>
          </a:custGeom>
          <a:ln w="3175">
            <a:solidFill>
              <a:srgbClr val="7F8C8D"/>
            </a:solidFill>
            <a:prstDash val="dash"/>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pic>
        <p:nvPicPr>
          <p:cNvPr id="2051" name="Picture 3">
            <a:extLst>
              <a:ext uri="{FF2B5EF4-FFF2-40B4-BE49-F238E27FC236}">
                <a16:creationId xmlns:a16="http://schemas.microsoft.com/office/drawing/2014/main" id="{4289AFFC-3BDC-427D-9B98-4206C023E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36" y="1205107"/>
            <a:ext cx="4313316" cy="1854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BCB0C0C1-91B9-4F13-89DC-71BC6D33E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0851" y="1200924"/>
            <a:ext cx="3473376" cy="20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07B2DD0-ED23-4988-83CF-1E1880D95D65}"/>
              </a:ext>
            </a:extLst>
          </p:cNvPr>
          <p:cNvPicPr>
            <a:picLocks noChangeAspect="1"/>
          </p:cNvPicPr>
          <p:nvPr/>
        </p:nvPicPr>
        <p:blipFill>
          <a:blip r:embed="rId5"/>
          <a:stretch>
            <a:fillRect/>
          </a:stretch>
        </p:blipFill>
        <p:spPr>
          <a:xfrm>
            <a:off x="117710" y="4887190"/>
            <a:ext cx="4508447" cy="1854904"/>
          </a:xfrm>
          <a:prstGeom prst="rect">
            <a:avLst/>
          </a:prstGeom>
        </p:spPr>
      </p:pic>
      <p:pic>
        <p:nvPicPr>
          <p:cNvPr id="2054" name="Picture 6">
            <a:extLst>
              <a:ext uri="{FF2B5EF4-FFF2-40B4-BE49-F238E27FC236}">
                <a16:creationId xmlns:a16="http://schemas.microsoft.com/office/drawing/2014/main" id="{8EF9B6F9-508C-4270-A5AC-66852551B5E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3270" y="4652738"/>
            <a:ext cx="3640957" cy="204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a:extLst>
              <a:ext uri="{FF2B5EF4-FFF2-40B4-BE49-F238E27FC236}">
                <a16:creationId xmlns:a16="http://schemas.microsoft.com/office/drawing/2014/main" id="{765E7A62-CA40-4C68-91F0-A093F24AD857}"/>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到目前为止，星尘辅助从一个扩展为四个，从页游到手游，从手游到手游模拟器，从蓄力到拉线，再从</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PC</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端进军移动端，星尘系列辅助已初具规模。</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600"/>
                                        <p:tgtEl>
                                          <p:spTgt spid="39"/>
                                        </p:tgtEl>
                                      </p:cBhvr>
                                    </p:animEffect>
                                    <p:anim calcmode="lin" valueType="num">
                                      <p:cBhvr>
                                        <p:cTn id="8" dur="600" fill="hold"/>
                                        <p:tgtEl>
                                          <p:spTgt spid="39"/>
                                        </p:tgtEl>
                                        <p:attrNameLst>
                                          <p:attrName>ppt_x</p:attrName>
                                        </p:attrNameLst>
                                      </p:cBhvr>
                                      <p:tavLst>
                                        <p:tav tm="0">
                                          <p:val>
                                            <p:strVal val="#ppt_x"/>
                                          </p:val>
                                        </p:tav>
                                        <p:tav tm="100000">
                                          <p:val>
                                            <p:strVal val="#ppt_x"/>
                                          </p:val>
                                        </p:tav>
                                      </p:tavLst>
                                    </p:anim>
                                    <p:anim calcmode="lin" valueType="num">
                                      <p:cBhvr>
                                        <p:cTn id="9" dur="6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600"/>
                                        <p:tgtEl>
                                          <p:spTgt spid="91"/>
                                        </p:tgtEl>
                                      </p:cBhvr>
                                    </p:animEffect>
                                    <p:anim calcmode="lin" valueType="num">
                                      <p:cBhvr>
                                        <p:cTn id="13" dur="600" fill="hold"/>
                                        <p:tgtEl>
                                          <p:spTgt spid="91"/>
                                        </p:tgtEl>
                                        <p:attrNameLst>
                                          <p:attrName>ppt_x</p:attrName>
                                        </p:attrNameLst>
                                      </p:cBhvr>
                                      <p:tavLst>
                                        <p:tav tm="0">
                                          <p:val>
                                            <p:strVal val="#ppt_x"/>
                                          </p:val>
                                        </p:tav>
                                        <p:tav tm="100000">
                                          <p:val>
                                            <p:strVal val="#ppt_x"/>
                                          </p:val>
                                        </p:tav>
                                      </p:tavLst>
                                    </p:anim>
                                    <p:anim calcmode="lin" valueType="num">
                                      <p:cBhvr>
                                        <p:cTn id="14" dur="600" fill="hold"/>
                                        <p:tgtEl>
                                          <p:spTgt spid="9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600"/>
                                        <p:tgtEl>
                                          <p:spTgt spid="92"/>
                                        </p:tgtEl>
                                      </p:cBhvr>
                                    </p:animEffect>
                                    <p:anim calcmode="lin" valueType="num">
                                      <p:cBhvr>
                                        <p:cTn id="18" dur="600" fill="hold"/>
                                        <p:tgtEl>
                                          <p:spTgt spid="92"/>
                                        </p:tgtEl>
                                        <p:attrNameLst>
                                          <p:attrName>ppt_x</p:attrName>
                                        </p:attrNameLst>
                                      </p:cBhvr>
                                      <p:tavLst>
                                        <p:tav tm="0">
                                          <p:val>
                                            <p:strVal val="#ppt_x"/>
                                          </p:val>
                                        </p:tav>
                                        <p:tav tm="100000">
                                          <p:val>
                                            <p:strVal val="#ppt_x"/>
                                          </p:val>
                                        </p:tav>
                                      </p:tavLst>
                                    </p:anim>
                                    <p:anim calcmode="lin" valueType="num">
                                      <p:cBhvr>
                                        <p:cTn id="19" dur="600" fill="hold"/>
                                        <p:tgtEl>
                                          <p:spTgt spid="9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600"/>
                                        <p:tgtEl>
                                          <p:spTgt spid="93"/>
                                        </p:tgtEl>
                                      </p:cBhvr>
                                    </p:animEffect>
                                    <p:anim calcmode="lin" valueType="num">
                                      <p:cBhvr>
                                        <p:cTn id="23" dur="600" fill="hold"/>
                                        <p:tgtEl>
                                          <p:spTgt spid="93"/>
                                        </p:tgtEl>
                                        <p:attrNameLst>
                                          <p:attrName>ppt_x</p:attrName>
                                        </p:attrNameLst>
                                      </p:cBhvr>
                                      <p:tavLst>
                                        <p:tav tm="0">
                                          <p:val>
                                            <p:strVal val="#ppt_x"/>
                                          </p:val>
                                        </p:tav>
                                        <p:tav tm="100000">
                                          <p:val>
                                            <p:strVal val="#ppt_x"/>
                                          </p:val>
                                        </p:tav>
                                      </p:tavLst>
                                    </p:anim>
                                    <p:anim calcmode="lin" valueType="num">
                                      <p:cBhvr>
                                        <p:cTn id="24" dur="600" fill="hold"/>
                                        <p:tgtEl>
                                          <p:spTgt spid="9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600"/>
                                        <p:tgtEl>
                                          <p:spTgt spid="94"/>
                                        </p:tgtEl>
                                      </p:cBhvr>
                                    </p:animEffect>
                                    <p:anim calcmode="lin" valueType="num">
                                      <p:cBhvr>
                                        <p:cTn id="28" dur="600" fill="hold"/>
                                        <p:tgtEl>
                                          <p:spTgt spid="94"/>
                                        </p:tgtEl>
                                        <p:attrNameLst>
                                          <p:attrName>ppt_x</p:attrName>
                                        </p:attrNameLst>
                                      </p:cBhvr>
                                      <p:tavLst>
                                        <p:tav tm="0">
                                          <p:val>
                                            <p:strVal val="#ppt_x"/>
                                          </p:val>
                                        </p:tav>
                                        <p:tav tm="100000">
                                          <p:val>
                                            <p:strVal val="#ppt_x"/>
                                          </p:val>
                                        </p:tav>
                                      </p:tavLst>
                                    </p:anim>
                                    <p:anim calcmode="lin" valueType="num">
                                      <p:cBhvr>
                                        <p:cTn id="29" dur="600" fill="hold"/>
                                        <p:tgtEl>
                                          <p:spTgt spid="9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600"/>
                                        <p:tgtEl>
                                          <p:spTgt spid="95"/>
                                        </p:tgtEl>
                                      </p:cBhvr>
                                    </p:animEffect>
                                    <p:anim calcmode="lin" valueType="num">
                                      <p:cBhvr>
                                        <p:cTn id="33" dur="600" fill="hold"/>
                                        <p:tgtEl>
                                          <p:spTgt spid="95"/>
                                        </p:tgtEl>
                                        <p:attrNameLst>
                                          <p:attrName>ppt_x</p:attrName>
                                        </p:attrNameLst>
                                      </p:cBhvr>
                                      <p:tavLst>
                                        <p:tav tm="0">
                                          <p:val>
                                            <p:strVal val="#ppt_x"/>
                                          </p:val>
                                        </p:tav>
                                        <p:tav tm="100000">
                                          <p:val>
                                            <p:strVal val="#ppt_x"/>
                                          </p:val>
                                        </p:tav>
                                      </p:tavLst>
                                    </p:anim>
                                    <p:anim calcmode="lin" valueType="num">
                                      <p:cBhvr>
                                        <p:cTn id="34" dur="600" fill="hold"/>
                                        <p:tgtEl>
                                          <p:spTgt spid="9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600"/>
                                        <p:tgtEl>
                                          <p:spTgt spid="96"/>
                                        </p:tgtEl>
                                      </p:cBhvr>
                                    </p:animEffect>
                                    <p:anim calcmode="lin" valueType="num">
                                      <p:cBhvr>
                                        <p:cTn id="38" dur="600" fill="hold"/>
                                        <p:tgtEl>
                                          <p:spTgt spid="96"/>
                                        </p:tgtEl>
                                        <p:attrNameLst>
                                          <p:attrName>ppt_x</p:attrName>
                                        </p:attrNameLst>
                                      </p:cBhvr>
                                      <p:tavLst>
                                        <p:tav tm="0">
                                          <p:val>
                                            <p:strVal val="#ppt_x"/>
                                          </p:val>
                                        </p:tav>
                                        <p:tav tm="100000">
                                          <p:val>
                                            <p:strVal val="#ppt_x"/>
                                          </p:val>
                                        </p:tav>
                                      </p:tavLst>
                                    </p:anim>
                                    <p:anim calcmode="lin" valueType="num">
                                      <p:cBhvr>
                                        <p:cTn id="39" dur="600" fill="hold"/>
                                        <p:tgtEl>
                                          <p:spTgt spid="9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600"/>
                                        <p:tgtEl>
                                          <p:spTgt spid="97"/>
                                        </p:tgtEl>
                                      </p:cBhvr>
                                    </p:animEffect>
                                    <p:anim calcmode="lin" valueType="num">
                                      <p:cBhvr>
                                        <p:cTn id="43" dur="600" fill="hold"/>
                                        <p:tgtEl>
                                          <p:spTgt spid="97"/>
                                        </p:tgtEl>
                                        <p:attrNameLst>
                                          <p:attrName>ppt_x</p:attrName>
                                        </p:attrNameLst>
                                      </p:cBhvr>
                                      <p:tavLst>
                                        <p:tav tm="0">
                                          <p:val>
                                            <p:strVal val="#ppt_x"/>
                                          </p:val>
                                        </p:tav>
                                        <p:tav tm="100000">
                                          <p:val>
                                            <p:strVal val="#ppt_x"/>
                                          </p:val>
                                        </p:tav>
                                      </p:tavLst>
                                    </p:anim>
                                    <p:anim calcmode="lin" valueType="num">
                                      <p:cBhvr>
                                        <p:cTn id="44" dur="600" fill="hold"/>
                                        <p:tgtEl>
                                          <p:spTgt spid="9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600"/>
                                        <p:tgtEl>
                                          <p:spTgt spid="98"/>
                                        </p:tgtEl>
                                      </p:cBhvr>
                                    </p:animEffect>
                                    <p:anim calcmode="lin" valueType="num">
                                      <p:cBhvr>
                                        <p:cTn id="48" dur="600" fill="hold"/>
                                        <p:tgtEl>
                                          <p:spTgt spid="98"/>
                                        </p:tgtEl>
                                        <p:attrNameLst>
                                          <p:attrName>ppt_x</p:attrName>
                                        </p:attrNameLst>
                                      </p:cBhvr>
                                      <p:tavLst>
                                        <p:tav tm="0">
                                          <p:val>
                                            <p:strVal val="#ppt_x"/>
                                          </p:val>
                                        </p:tav>
                                        <p:tav tm="100000">
                                          <p:val>
                                            <p:strVal val="#ppt_x"/>
                                          </p:val>
                                        </p:tav>
                                      </p:tavLst>
                                    </p:anim>
                                    <p:anim calcmode="lin" valueType="num">
                                      <p:cBhvr>
                                        <p:cTn id="49" dur="600" fill="hold"/>
                                        <p:tgtEl>
                                          <p:spTgt spid="9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600"/>
                                        <p:tgtEl>
                                          <p:spTgt spid="40"/>
                                        </p:tgtEl>
                                      </p:cBhvr>
                                    </p:animEffect>
                                    <p:anim calcmode="lin" valueType="num">
                                      <p:cBhvr>
                                        <p:cTn id="53" dur="600" fill="hold"/>
                                        <p:tgtEl>
                                          <p:spTgt spid="40"/>
                                        </p:tgtEl>
                                        <p:attrNameLst>
                                          <p:attrName>ppt_x</p:attrName>
                                        </p:attrNameLst>
                                      </p:cBhvr>
                                      <p:tavLst>
                                        <p:tav tm="0">
                                          <p:val>
                                            <p:strVal val="#ppt_x"/>
                                          </p:val>
                                        </p:tav>
                                        <p:tav tm="100000">
                                          <p:val>
                                            <p:strVal val="#ppt_x"/>
                                          </p:val>
                                        </p:tav>
                                      </p:tavLst>
                                    </p:anim>
                                    <p:anim calcmode="lin" valueType="num">
                                      <p:cBhvr>
                                        <p:cTn id="54" dur="600" fill="hold"/>
                                        <p:tgtEl>
                                          <p:spTgt spid="40"/>
                                        </p:tgtEl>
                                        <p:attrNameLst>
                                          <p:attrName>ppt_y</p:attrName>
                                        </p:attrNameLst>
                                      </p:cBhvr>
                                      <p:tavLst>
                                        <p:tav tm="0">
                                          <p:val>
                                            <p:strVal val="#ppt_y+.1"/>
                                          </p:val>
                                        </p:tav>
                                        <p:tav tm="100000">
                                          <p:val>
                                            <p:strVal val="#ppt_y"/>
                                          </p:val>
                                        </p:tav>
                                      </p:tavLst>
                                    </p:anim>
                                  </p:childTnLst>
                                </p:cTn>
                              </p:par>
                            </p:childTnLst>
                          </p:cTn>
                        </p:par>
                        <p:par>
                          <p:cTn id="55" fill="hold">
                            <p:stCondLst>
                              <p:cond delay="600"/>
                            </p:stCondLst>
                            <p:childTnLst>
                              <p:par>
                                <p:cTn id="56" presetID="22" presetClass="entr" presetSubtype="2"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right)">
                                      <p:cBhvr>
                                        <p:cTn id="58" dur="500"/>
                                        <p:tgtEl>
                                          <p:spTgt spid="36"/>
                                        </p:tgtEl>
                                      </p:cBhvr>
                                    </p:animEffect>
                                  </p:childTnLst>
                                </p:cTn>
                              </p:par>
                              <p:par>
                                <p:cTn id="59" presetID="22" presetClass="entr" presetSubtype="2"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wipe(right)">
                                      <p:cBhvr>
                                        <p:cTn id="61" dur="500"/>
                                        <p:tgtEl>
                                          <p:spTgt spid="108"/>
                                        </p:tgtEl>
                                      </p:cBhvr>
                                    </p:animEffect>
                                  </p:childTnLst>
                                </p:cTn>
                              </p:par>
                              <p:par>
                                <p:cTn id="62" presetID="22" presetClass="entr" presetSubtype="8" fill="hold" nodeType="withEffect">
                                  <p:stCondLst>
                                    <p:cond delay="0"/>
                                  </p:stCondLst>
                                  <p:childTnLst>
                                    <p:set>
                                      <p:cBhvr>
                                        <p:cTn id="63" dur="1" fill="hold">
                                          <p:stCondLst>
                                            <p:cond delay="0"/>
                                          </p:stCondLst>
                                        </p:cTn>
                                        <p:tgtEl>
                                          <p:spTgt spid="101"/>
                                        </p:tgtEl>
                                        <p:attrNameLst>
                                          <p:attrName>style.visibility</p:attrName>
                                        </p:attrNameLst>
                                      </p:cBhvr>
                                      <p:to>
                                        <p:strVal val="visible"/>
                                      </p:to>
                                    </p:set>
                                    <p:animEffect transition="in" filter="wipe(left)">
                                      <p:cBhvr>
                                        <p:cTn id="64" dur="500"/>
                                        <p:tgtEl>
                                          <p:spTgt spid="101"/>
                                        </p:tgtEl>
                                      </p:cBhvr>
                                    </p:animEffect>
                                  </p:childTnLst>
                                </p:cTn>
                              </p:par>
                              <p:par>
                                <p:cTn id="65" presetID="22" presetClass="entr" presetSubtype="8" fill="hold" nodeType="withEffect">
                                  <p:stCondLst>
                                    <p:cond delay="0"/>
                                  </p:stCondLst>
                                  <p:childTnLst>
                                    <p:set>
                                      <p:cBhvr>
                                        <p:cTn id="66" dur="1" fill="hold">
                                          <p:stCondLst>
                                            <p:cond delay="0"/>
                                          </p:stCondLst>
                                        </p:cTn>
                                        <p:tgtEl>
                                          <p:spTgt spid="102"/>
                                        </p:tgtEl>
                                        <p:attrNameLst>
                                          <p:attrName>style.visibility</p:attrName>
                                        </p:attrNameLst>
                                      </p:cBhvr>
                                      <p:to>
                                        <p:strVal val="visible"/>
                                      </p:to>
                                    </p:set>
                                    <p:animEffect transition="in" filter="wipe(left)">
                                      <p:cBhvr>
                                        <p:cTn id="67" dur="500"/>
                                        <p:tgtEl>
                                          <p:spTgt spid="102"/>
                                        </p:tgtEl>
                                      </p:cBhvr>
                                    </p:animEffect>
                                  </p:childTnLst>
                                </p:cTn>
                              </p:par>
                            </p:childTnLst>
                          </p:cTn>
                        </p:par>
                        <p:par>
                          <p:cTn id="68" fill="hold">
                            <p:stCondLst>
                              <p:cond delay="1100"/>
                            </p:stCondLst>
                            <p:childTnLst>
                              <p:par>
                                <p:cTn id="69" presetID="53" presetClass="entr" presetSubtype="16" fill="hold" grpId="0" nodeType="afterEffect">
                                  <p:stCondLst>
                                    <p:cond delay="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500" fill="hold"/>
                                        <p:tgtEl>
                                          <p:spTgt spid="109"/>
                                        </p:tgtEl>
                                        <p:attrNameLst>
                                          <p:attrName>ppt_w</p:attrName>
                                        </p:attrNameLst>
                                      </p:cBhvr>
                                      <p:tavLst>
                                        <p:tav tm="0">
                                          <p:val>
                                            <p:fltVal val="0"/>
                                          </p:val>
                                        </p:tav>
                                        <p:tav tm="100000">
                                          <p:val>
                                            <p:strVal val="#ppt_w"/>
                                          </p:val>
                                        </p:tav>
                                      </p:tavLst>
                                    </p:anim>
                                    <p:anim calcmode="lin" valueType="num">
                                      <p:cBhvr>
                                        <p:cTn id="72" dur="500" fill="hold"/>
                                        <p:tgtEl>
                                          <p:spTgt spid="109"/>
                                        </p:tgtEl>
                                        <p:attrNameLst>
                                          <p:attrName>ppt_h</p:attrName>
                                        </p:attrNameLst>
                                      </p:cBhvr>
                                      <p:tavLst>
                                        <p:tav tm="0">
                                          <p:val>
                                            <p:fltVal val="0"/>
                                          </p:val>
                                        </p:tav>
                                        <p:tav tm="100000">
                                          <p:val>
                                            <p:strVal val="#ppt_h"/>
                                          </p:val>
                                        </p:tav>
                                      </p:tavLst>
                                    </p:anim>
                                    <p:animEffect transition="in" filter="fade">
                                      <p:cBhvr>
                                        <p:cTn id="73" dur="500"/>
                                        <p:tgtEl>
                                          <p:spTgt spid="109"/>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04"/>
                                        </p:tgtEl>
                                        <p:attrNameLst>
                                          <p:attrName>style.visibility</p:attrName>
                                        </p:attrNameLst>
                                      </p:cBhvr>
                                      <p:to>
                                        <p:strVal val="visible"/>
                                      </p:to>
                                    </p:set>
                                    <p:anim calcmode="lin" valueType="num">
                                      <p:cBhvr>
                                        <p:cTn id="76" dur="500" fill="hold"/>
                                        <p:tgtEl>
                                          <p:spTgt spid="104"/>
                                        </p:tgtEl>
                                        <p:attrNameLst>
                                          <p:attrName>ppt_w</p:attrName>
                                        </p:attrNameLst>
                                      </p:cBhvr>
                                      <p:tavLst>
                                        <p:tav tm="0">
                                          <p:val>
                                            <p:fltVal val="0"/>
                                          </p:val>
                                        </p:tav>
                                        <p:tav tm="100000">
                                          <p:val>
                                            <p:strVal val="#ppt_w"/>
                                          </p:val>
                                        </p:tav>
                                      </p:tavLst>
                                    </p:anim>
                                    <p:anim calcmode="lin" valueType="num">
                                      <p:cBhvr>
                                        <p:cTn id="77" dur="500" fill="hold"/>
                                        <p:tgtEl>
                                          <p:spTgt spid="104"/>
                                        </p:tgtEl>
                                        <p:attrNameLst>
                                          <p:attrName>ppt_h</p:attrName>
                                        </p:attrNameLst>
                                      </p:cBhvr>
                                      <p:tavLst>
                                        <p:tav tm="0">
                                          <p:val>
                                            <p:fltVal val="0"/>
                                          </p:val>
                                        </p:tav>
                                        <p:tav tm="100000">
                                          <p:val>
                                            <p:strVal val="#ppt_h"/>
                                          </p:val>
                                        </p:tav>
                                      </p:tavLst>
                                    </p:anim>
                                    <p:animEffect transition="in" filter="fade">
                                      <p:cBhvr>
                                        <p:cTn id="78" dur="500"/>
                                        <p:tgtEl>
                                          <p:spTgt spid="10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anim calcmode="lin" valueType="num">
                                      <p:cBhvr>
                                        <p:cTn id="81" dur="500" fill="hold"/>
                                        <p:tgtEl>
                                          <p:spTgt spid="106"/>
                                        </p:tgtEl>
                                        <p:attrNameLst>
                                          <p:attrName>ppt_w</p:attrName>
                                        </p:attrNameLst>
                                      </p:cBhvr>
                                      <p:tavLst>
                                        <p:tav tm="0">
                                          <p:val>
                                            <p:fltVal val="0"/>
                                          </p:val>
                                        </p:tav>
                                        <p:tav tm="100000">
                                          <p:val>
                                            <p:strVal val="#ppt_w"/>
                                          </p:val>
                                        </p:tav>
                                      </p:tavLst>
                                    </p:anim>
                                    <p:anim calcmode="lin" valueType="num">
                                      <p:cBhvr>
                                        <p:cTn id="82" dur="500" fill="hold"/>
                                        <p:tgtEl>
                                          <p:spTgt spid="106"/>
                                        </p:tgtEl>
                                        <p:attrNameLst>
                                          <p:attrName>ppt_h</p:attrName>
                                        </p:attrNameLst>
                                      </p:cBhvr>
                                      <p:tavLst>
                                        <p:tav tm="0">
                                          <p:val>
                                            <p:fltVal val="0"/>
                                          </p:val>
                                        </p:tav>
                                        <p:tav tm="100000">
                                          <p:val>
                                            <p:strVal val="#ppt_h"/>
                                          </p:val>
                                        </p:tav>
                                      </p:tavLst>
                                    </p:anim>
                                    <p:animEffect transition="in" filter="fade">
                                      <p:cBhvr>
                                        <p:cTn id="83" dur="500"/>
                                        <p:tgtEl>
                                          <p:spTgt spid="106"/>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114"/>
                                        </p:tgtEl>
                                        <p:attrNameLst>
                                          <p:attrName>style.visibility</p:attrName>
                                        </p:attrNameLst>
                                      </p:cBhvr>
                                      <p:to>
                                        <p:strVal val="visible"/>
                                      </p:to>
                                    </p:set>
                                    <p:anim calcmode="lin" valueType="num">
                                      <p:cBhvr>
                                        <p:cTn id="86" dur="500" fill="hold"/>
                                        <p:tgtEl>
                                          <p:spTgt spid="114"/>
                                        </p:tgtEl>
                                        <p:attrNameLst>
                                          <p:attrName>ppt_w</p:attrName>
                                        </p:attrNameLst>
                                      </p:cBhvr>
                                      <p:tavLst>
                                        <p:tav tm="0">
                                          <p:val>
                                            <p:fltVal val="0"/>
                                          </p:val>
                                        </p:tav>
                                        <p:tav tm="100000">
                                          <p:val>
                                            <p:strVal val="#ppt_w"/>
                                          </p:val>
                                        </p:tav>
                                      </p:tavLst>
                                    </p:anim>
                                    <p:anim calcmode="lin" valueType="num">
                                      <p:cBhvr>
                                        <p:cTn id="87" dur="500" fill="hold"/>
                                        <p:tgtEl>
                                          <p:spTgt spid="114"/>
                                        </p:tgtEl>
                                        <p:attrNameLst>
                                          <p:attrName>ppt_h</p:attrName>
                                        </p:attrNameLst>
                                      </p:cBhvr>
                                      <p:tavLst>
                                        <p:tav tm="0">
                                          <p:val>
                                            <p:fltVal val="0"/>
                                          </p:val>
                                        </p:tav>
                                        <p:tav tm="100000">
                                          <p:val>
                                            <p:strVal val="#ppt_h"/>
                                          </p:val>
                                        </p:tav>
                                      </p:tavLst>
                                    </p:anim>
                                    <p:animEffect transition="in" filter="fade">
                                      <p:cBhvr>
                                        <p:cTn id="88" dur="500"/>
                                        <p:tgtEl>
                                          <p:spTgt spid="114"/>
                                        </p:tgtEl>
                                      </p:cBhvr>
                                    </p:animEffect>
                                  </p:childTnLst>
                                </p:cTn>
                              </p:par>
                              <p:par>
                                <p:cTn id="89" presetID="53" presetClass="entr" presetSubtype="16" fill="hold" nodeType="withEffect">
                                  <p:stCondLst>
                                    <p:cond delay="0"/>
                                  </p:stCondLst>
                                  <p:childTnLst>
                                    <p:set>
                                      <p:cBhvr>
                                        <p:cTn id="90" dur="1" fill="hold">
                                          <p:stCondLst>
                                            <p:cond delay="0"/>
                                          </p:stCondLst>
                                        </p:cTn>
                                        <p:tgtEl>
                                          <p:spTgt spid="2054"/>
                                        </p:tgtEl>
                                        <p:attrNameLst>
                                          <p:attrName>style.visibility</p:attrName>
                                        </p:attrNameLst>
                                      </p:cBhvr>
                                      <p:to>
                                        <p:strVal val="visible"/>
                                      </p:to>
                                    </p:set>
                                    <p:anim calcmode="lin" valueType="num">
                                      <p:cBhvr>
                                        <p:cTn id="91" dur="500" fill="hold"/>
                                        <p:tgtEl>
                                          <p:spTgt spid="2054"/>
                                        </p:tgtEl>
                                        <p:attrNameLst>
                                          <p:attrName>ppt_w</p:attrName>
                                        </p:attrNameLst>
                                      </p:cBhvr>
                                      <p:tavLst>
                                        <p:tav tm="0">
                                          <p:val>
                                            <p:fltVal val="0"/>
                                          </p:val>
                                        </p:tav>
                                        <p:tav tm="100000">
                                          <p:val>
                                            <p:strVal val="#ppt_w"/>
                                          </p:val>
                                        </p:tav>
                                      </p:tavLst>
                                    </p:anim>
                                    <p:anim calcmode="lin" valueType="num">
                                      <p:cBhvr>
                                        <p:cTn id="92" dur="500" fill="hold"/>
                                        <p:tgtEl>
                                          <p:spTgt spid="2054"/>
                                        </p:tgtEl>
                                        <p:attrNameLst>
                                          <p:attrName>ppt_h</p:attrName>
                                        </p:attrNameLst>
                                      </p:cBhvr>
                                      <p:tavLst>
                                        <p:tav tm="0">
                                          <p:val>
                                            <p:fltVal val="0"/>
                                          </p:val>
                                        </p:tav>
                                        <p:tav tm="100000">
                                          <p:val>
                                            <p:strVal val="#ppt_h"/>
                                          </p:val>
                                        </p:tav>
                                      </p:tavLst>
                                    </p:anim>
                                    <p:animEffect transition="in" filter="fade">
                                      <p:cBhvr>
                                        <p:cTn id="93" dur="500"/>
                                        <p:tgtEl>
                                          <p:spTgt spid="2054"/>
                                        </p:tgtEl>
                                      </p:cBhvr>
                                    </p:animEffect>
                                  </p:childTnLst>
                                </p:cTn>
                              </p:par>
                              <p:par>
                                <p:cTn id="94" presetID="53" presetClass="entr" presetSubtype="16" fill="hold" nodeType="withEffect">
                                  <p:stCondLst>
                                    <p:cond delay="0"/>
                                  </p:stCondLst>
                                  <p:childTnLst>
                                    <p:set>
                                      <p:cBhvr>
                                        <p:cTn id="95" dur="1" fill="hold">
                                          <p:stCondLst>
                                            <p:cond delay="0"/>
                                          </p:stCondLst>
                                        </p:cTn>
                                        <p:tgtEl>
                                          <p:spTgt spid="2052"/>
                                        </p:tgtEl>
                                        <p:attrNameLst>
                                          <p:attrName>style.visibility</p:attrName>
                                        </p:attrNameLst>
                                      </p:cBhvr>
                                      <p:to>
                                        <p:strVal val="visible"/>
                                      </p:to>
                                    </p:set>
                                    <p:anim calcmode="lin" valueType="num">
                                      <p:cBhvr>
                                        <p:cTn id="96" dur="500" fill="hold"/>
                                        <p:tgtEl>
                                          <p:spTgt spid="2052"/>
                                        </p:tgtEl>
                                        <p:attrNameLst>
                                          <p:attrName>ppt_w</p:attrName>
                                        </p:attrNameLst>
                                      </p:cBhvr>
                                      <p:tavLst>
                                        <p:tav tm="0">
                                          <p:val>
                                            <p:fltVal val="0"/>
                                          </p:val>
                                        </p:tav>
                                        <p:tav tm="100000">
                                          <p:val>
                                            <p:strVal val="#ppt_w"/>
                                          </p:val>
                                        </p:tav>
                                      </p:tavLst>
                                    </p:anim>
                                    <p:anim calcmode="lin" valueType="num">
                                      <p:cBhvr>
                                        <p:cTn id="97" dur="500" fill="hold"/>
                                        <p:tgtEl>
                                          <p:spTgt spid="2052"/>
                                        </p:tgtEl>
                                        <p:attrNameLst>
                                          <p:attrName>ppt_h</p:attrName>
                                        </p:attrNameLst>
                                      </p:cBhvr>
                                      <p:tavLst>
                                        <p:tav tm="0">
                                          <p:val>
                                            <p:fltVal val="0"/>
                                          </p:val>
                                        </p:tav>
                                        <p:tav tm="100000">
                                          <p:val>
                                            <p:strVal val="#ppt_h"/>
                                          </p:val>
                                        </p:tav>
                                      </p:tavLst>
                                    </p:anim>
                                    <p:animEffect transition="in" filter="fade">
                                      <p:cBhvr>
                                        <p:cTn id="98" dur="500"/>
                                        <p:tgtEl>
                                          <p:spTgt spid="2052"/>
                                        </p:tgtEl>
                                      </p:cBhvr>
                                    </p:animEffect>
                                  </p:childTnLst>
                                </p:cTn>
                              </p:par>
                              <p:par>
                                <p:cTn id="99" presetID="53" presetClass="entr" presetSubtype="16" fill="hold" nodeType="withEffect">
                                  <p:stCondLst>
                                    <p:cond delay="0"/>
                                  </p:stCondLst>
                                  <p:childTnLst>
                                    <p:set>
                                      <p:cBhvr>
                                        <p:cTn id="100" dur="1" fill="hold">
                                          <p:stCondLst>
                                            <p:cond delay="0"/>
                                          </p:stCondLst>
                                        </p:cTn>
                                        <p:tgtEl>
                                          <p:spTgt spid="2051"/>
                                        </p:tgtEl>
                                        <p:attrNameLst>
                                          <p:attrName>style.visibility</p:attrName>
                                        </p:attrNameLst>
                                      </p:cBhvr>
                                      <p:to>
                                        <p:strVal val="visible"/>
                                      </p:to>
                                    </p:set>
                                    <p:anim calcmode="lin" valueType="num">
                                      <p:cBhvr>
                                        <p:cTn id="101" dur="500" fill="hold"/>
                                        <p:tgtEl>
                                          <p:spTgt spid="2051"/>
                                        </p:tgtEl>
                                        <p:attrNameLst>
                                          <p:attrName>ppt_w</p:attrName>
                                        </p:attrNameLst>
                                      </p:cBhvr>
                                      <p:tavLst>
                                        <p:tav tm="0">
                                          <p:val>
                                            <p:fltVal val="0"/>
                                          </p:val>
                                        </p:tav>
                                        <p:tav tm="100000">
                                          <p:val>
                                            <p:strVal val="#ppt_w"/>
                                          </p:val>
                                        </p:tav>
                                      </p:tavLst>
                                    </p:anim>
                                    <p:anim calcmode="lin" valueType="num">
                                      <p:cBhvr>
                                        <p:cTn id="102" dur="500" fill="hold"/>
                                        <p:tgtEl>
                                          <p:spTgt spid="2051"/>
                                        </p:tgtEl>
                                        <p:attrNameLst>
                                          <p:attrName>ppt_h</p:attrName>
                                        </p:attrNameLst>
                                      </p:cBhvr>
                                      <p:tavLst>
                                        <p:tav tm="0">
                                          <p:val>
                                            <p:fltVal val="0"/>
                                          </p:val>
                                        </p:tav>
                                        <p:tav tm="100000">
                                          <p:val>
                                            <p:strVal val="#ppt_h"/>
                                          </p:val>
                                        </p:tav>
                                      </p:tavLst>
                                    </p:anim>
                                    <p:animEffect transition="in" filter="fade">
                                      <p:cBhvr>
                                        <p:cTn id="103" dur="500"/>
                                        <p:tgtEl>
                                          <p:spTgt spid="2051"/>
                                        </p:tgtEl>
                                      </p:cBhvr>
                                    </p:animEffect>
                                  </p:childTnLst>
                                </p:cTn>
                              </p:par>
                              <p:par>
                                <p:cTn id="104" presetID="53" presetClass="entr" presetSubtype="16" fill="hold" nodeType="withEffect">
                                  <p:stCondLst>
                                    <p:cond delay="0"/>
                                  </p:stCondLst>
                                  <p:childTnLst>
                                    <p:set>
                                      <p:cBhvr>
                                        <p:cTn id="105" dur="1" fill="hold">
                                          <p:stCondLst>
                                            <p:cond delay="0"/>
                                          </p:stCondLst>
                                        </p:cTn>
                                        <p:tgtEl>
                                          <p:spTgt spid="2"/>
                                        </p:tgtEl>
                                        <p:attrNameLst>
                                          <p:attrName>style.visibility</p:attrName>
                                        </p:attrNameLst>
                                      </p:cBhvr>
                                      <p:to>
                                        <p:strVal val="visible"/>
                                      </p:to>
                                    </p:set>
                                    <p:anim calcmode="lin" valueType="num">
                                      <p:cBhvr>
                                        <p:cTn id="106" dur="500" fill="hold"/>
                                        <p:tgtEl>
                                          <p:spTgt spid="2"/>
                                        </p:tgtEl>
                                        <p:attrNameLst>
                                          <p:attrName>ppt_w</p:attrName>
                                        </p:attrNameLst>
                                      </p:cBhvr>
                                      <p:tavLst>
                                        <p:tav tm="0">
                                          <p:val>
                                            <p:fltVal val="0"/>
                                          </p:val>
                                        </p:tav>
                                        <p:tav tm="100000">
                                          <p:val>
                                            <p:strVal val="#ppt_w"/>
                                          </p:val>
                                        </p:tav>
                                      </p:tavLst>
                                    </p:anim>
                                    <p:anim calcmode="lin" valueType="num">
                                      <p:cBhvr>
                                        <p:cTn id="107" dur="500" fill="hold"/>
                                        <p:tgtEl>
                                          <p:spTgt spid="2"/>
                                        </p:tgtEl>
                                        <p:attrNameLst>
                                          <p:attrName>ppt_h</p:attrName>
                                        </p:attrNameLst>
                                      </p:cBhvr>
                                      <p:tavLst>
                                        <p:tav tm="0">
                                          <p:val>
                                            <p:fltVal val="0"/>
                                          </p:val>
                                        </p:tav>
                                        <p:tav tm="100000">
                                          <p:val>
                                            <p:strVal val="#ppt_h"/>
                                          </p:val>
                                        </p:tav>
                                      </p:tavLst>
                                    </p:anim>
                                    <p:animEffect transition="in" filter="fade">
                                      <p:cBhvr>
                                        <p:cTn id="10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91" grpId="0" animBg="1"/>
      <p:bldP spid="92" grpId="0" animBg="1"/>
      <p:bldP spid="93" grpId="0" animBg="1"/>
      <p:bldP spid="94" grpId="0" animBg="1"/>
      <p:bldP spid="95" grpId="0" animBg="1"/>
      <p:bldP spid="96" grpId="0" animBg="1"/>
      <p:bldP spid="97" grpId="0" animBg="1"/>
      <p:bldP spid="98" grpId="0" animBg="1"/>
      <p:bldP spid="40" grpId="0"/>
      <p:bldP spid="104" grpId="0"/>
      <p:bldP spid="106" grpId="0"/>
      <p:bldP spid="109" grpId="0"/>
      <p:bldP spid="114" grpId="0"/>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75237" y="2184788"/>
            <a:ext cx="8841526" cy="2488424"/>
          </a:xfrm>
          <a:prstGeom prst="rect">
            <a:avLst/>
          </a:prstGeom>
          <a:solidFill>
            <a:schemeClr val="bg1"/>
          </a:solidFill>
          <a:ln w="10160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21"/>
          <p:cNvSpPr txBox="1">
            <a:spLocks noChangeArrowheads="1"/>
          </p:cNvSpPr>
          <p:nvPr/>
        </p:nvSpPr>
        <p:spPr bwMode="auto">
          <a:xfrm>
            <a:off x="5001912" y="2558589"/>
            <a:ext cx="21884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rgbClr val="141158"/>
                </a:solidFill>
                <a:latin typeface="+mj-ea"/>
                <a:ea typeface="+mj-ea"/>
                <a:cs typeface="Arial" panose="020B0604020202020204" pitchFamily="34" charset="0"/>
              </a:rPr>
              <a:t>PART FOUR</a:t>
            </a:r>
            <a:endParaRPr lang="zh-CN" altLang="en-US" sz="3600" b="1" dirty="0">
              <a:solidFill>
                <a:srgbClr val="141158"/>
              </a:solidFill>
              <a:latin typeface="+mj-ea"/>
              <a:ea typeface="+mj-ea"/>
              <a:cs typeface="Arial" panose="020B0604020202020204" pitchFamily="34" charset="0"/>
            </a:endParaRPr>
          </a:p>
        </p:txBody>
      </p:sp>
      <p:sp>
        <p:nvSpPr>
          <p:cNvPr id="8" name="文本框 25"/>
          <p:cNvSpPr txBox="1">
            <a:spLocks noChangeArrowheads="1"/>
          </p:cNvSpPr>
          <p:nvPr/>
        </p:nvSpPr>
        <p:spPr bwMode="auto">
          <a:xfrm>
            <a:off x="4918727" y="3087967"/>
            <a:ext cx="23545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000" spc="-300" dirty="0">
                <a:solidFill>
                  <a:schemeClr val="tx1">
                    <a:lumMod val="75000"/>
                    <a:lumOff val="25000"/>
                  </a:schemeClr>
                </a:solidFill>
                <a:latin typeface="方正喵呜体" panose="02010600010101010101" pitchFamily="2" charset="-122"/>
                <a:ea typeface="方正喵呜体" panose="02010600010101010101" pitchFamily="2" charset="-122"/>
                <a:cs typeface="Arial" panose="020B0604020202020204" pitchFamily="34" charset="0"/>
              </a:rPr>
              <a:t>创新点</a:t>
            </a:r>
          </a:p>
        </p:txBody>
      </p:sp>
      <p:sp>
        <p:nvSpPr>
          <p:cNvPr id="12" name="文本框 21"/>
          <p:cNvSpPr txBox="1">
            <a:spLocks noChangeArrowheads="1"/>
          </p:cNvSpPr>
          <p:nvPr/>
        </p:nvSpPr>
        <p:spPr bwMode="auto">
          <a:xfrm>
            <a:off x="1836546" y="1710830"/>
            <a:ext cx="2547492"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3900" b="1" dirty="0">
                <a:solidFill>
                  <a:srgbClr val="141158"/>
                </a:solidFill>
                <a:latin typeface="+mj-ea"/>
                <a:ea typeface="+mj-ea"/>
                <a:cs typeface="Arial" panose="020B0604020202020204" pitchFamily="34" charset="0"/>
              </a:rPr>
              <a:t>03</a:t>
            </a:r>
            <a:endParaRPr lang="zh-CN" altLang="en-US" sz="23900" b="1" dirty="0">
              <a:solidFill>
                <a:srgbClr val="141158"/>
              </a:solidFill>
              <a:latin typeface="+mj-ea"/>
              <a:ea typeface="+mj-ea"/>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spd="med" advClick="0" advTm="0">
        <p15:prstTrans prst="pageCurlDoubl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600" fill="hold"/>
                                        <p:tgtEl>
                                          <p:spTgt spid="12"/>
                                        </p:tgtEl>
                                        <p:attrNameLst>
                                          <p:attrName>ppt_w</p:attrName>
                                        </p:attrNameLst>
                                      </p:cBhvr>
                                      <p:tavLst>
                                        <p:tav tm="0">
                                          <p:val>
                                            <p:fltVal val="0"/>
                                          </p:val>
                                        </p:tav>
                                        <p:tav tm="100000">
                                          <p:val>
                                            <p:strVal val="#ppt_w"/>
                                          </p:val>
                                        </p:tav>
                                      </p:tavLst>
                                    </p:anim>
                                    <p:anim calcmode="lin" valueType="num">
                                      <p:cBhvr>
                                        <p:cTn id="8" dur="600" fill="hold"/>
                                        <p:tgtEl>
                                          <p:spTgt spid="12"/>
                                        </p:tgtEl>
                                        <p:attrNameLst>
                                          <p:attrName>ppt_h</p:attrName>
                                        </p:attrNameLst>
                                      </p:cBhvr>
                                      <p:tavLst>
                                        <p:tav tm="0">
                                          <p:val>
                                            <p:fltVal val="0"/>
                                          </p:val>
                                        </p:tav>
                                        <p:tav tm="100000">
                                          <p:val>
                                            <p:strVal val="#ppt_h"/>
                                          </p:val>
                                        </p:tav>
                                      </p:tavLst>
                                    </p:anim>
                                    <p:anim calcmode="lin" valueType="num">
                                      <p:cBhvr>
                                        <p:cTn id="9" dur="600" fill="hold"/>
                                        <p:tgtEl>
                                          <p:spTgt spid="12"/>
                                        </p:tgtEl>
                                        <p:attrNameLst>
                                          <p:attrName>style.rotation</p:attrName>
                                        </p:attrNameLst>
                                      </p:cBhvr>
                                      <p:tavLst>
                                        <p:tav tm="0">
                                          <p:val>
                                            <p:fltVal val="360"/>
                                          </p:val>
                                        </p:tav>
                                        <p:tav tm="100000">
                                          <p:val>
                                            <p:fltVal val="0"/>
                                          </p:val>
                                        </p:tav>
                                      </p:tavLst>
                                    </p:anim>
                                    <p:animEffect transition="in" filter="fade">
                                      <p:cBhvr>
                                        <p:cTn id="10" dur="600"/>
                                        <p:tgtEl>
                                          <p:spTgt spid="12"/>
                                        </p:tgtEl>
                                      </p:cBhvr>
                                    </p:animEffect>
                                  </p:childTnLst>
                                </p:cTn>
                              </p:par>
                            </p:childTnLst>
                          </p:cTn>
                        </p:par>
                        <p:par>
                          <p:cTn id="11" fill="hold">
                            <p:stCondLst>
                              <p:cond delay="600"/>
                            </p:stCondLst>
                            <p:childTnLst>
                              <p:par>
                                <p:cTn id="12" presetID="1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400"/>
                                        <p:tgtEl>
                                          <p:spTgt spid="7"/>
                                        </p:tgtEl>
                                        <p:attrNameLst>
                                          <p:attrName>ppt_x</p:attrName>
                                        </p:attrNameLst>
                                      </p:cBhvr>
                                      <p:tavLst>
                                        <p:tav tm="0">
                                          <p:val>
                                            <p:strVal val="#ppt_x-#ppt_w*1.125000"/>
                                          </p:val>
                                        </p:tav>
                                        <p:tav tm="100000">
                                          <p:val>
                                            <p:strVal val="#ppt_x"/>
                                          </p:val>
                                        </p:tav>
                                      </p:tavLst>
                                    </p:anim>
                                    <p:animEffect transition="in" filter="wipe(right)">
                                      <p:cBhvr>
                                        <p:cTn id="15" dur="400"/>
                                        <p:tgtEl>
                                          <p:spTgt spid="7"/>
                                        </p:tgtEl>
                                      </p:cBhvr>
                                    </p:animEffect>
                                  </p:childTnLst>
                                </p:cTn>
                              </p:par>
                              <p:par>
                                <p:cTn id="16" presetID="53" presetClass="entr" presetSubtype="16" fill="hold" grpId="0" nodeType="withEffect">
                                  <p:stCondLst>
                                    <p:cond delay="0"/>
                                  </p:stCondLst>
                                  <p:iterate type="lt">
                                    <p:tmPct val="16667"/>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73445" y="1920971"/>
            <a:ext cx="6357713" cy="794949"/>
          </a:xfrm>
          <a:prstGeom prst="roundRect">
            <a:avLst>
              <a:gd name="adj" fmla="val 310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3"/>
          <p:cNvSpPr txBox="1"/>
          <p:nvPr/>
        </p:nvSpPr>
        <p:spPr>
          <a:xfrm>
            <a:off x="832645" y="2134366"/>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400" b="1">
                <a:solidFill>
                  <a:srgbClr val="44546A"/>
                </a:solidFill>
                <a:latin typeface="+mn-ea"/>
              </a:defRPr>
            </a:lvl1pPr>
          </a:lstStyle>
          <a:p>
            <a:r>
              <a:rPr lang="zh-CN" altLang="en-US" sz="2000" dirty="0">
                <a:solidFill>
                  <a:srgbClr val="141158"/>
                </a:solidFill>
              </a:rPr>
              <a:t>创新点一</a:t>
            </a:r>
          </a:p>
        </p:txBody>
      </p:sp>
      <p:cxnSp>
        <p:nvCxnSpPr>
          <p:cNvPr id="13" name="Straight Connector 12"/>
          <p:cNvCxnSpPr/>
          <p:nvPr/>
        </p:nvCxnSpPr>
        <p:spPr>
          <a:xfrm>
            <a:off x="728250" y="1920971"/>
            <a:ext cx="0" cy="128689"/>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6" name="Round Same Side Corner Rectangle 15"/>
          <p:cNvSpPr/>
          <p:nvPr/>
        </p:nvSpPr>
        <p:spPr>
          <a:xfrm rot="5400000">
            <a:off x="4248045" y="132807"/>
            <a:ext cx="794950" cy="4371279"/>
          </a:xfrm>
          <a:prstGeom prst="round2SameRect">
            <a:avLst>
              <a:gd name="adj1" fmla="val 3575"/>
              <a:gd name="adj2" fmla="val 0"/>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占位符 13"/>
          <p:cNvSpPr>
            <a:spLocks noGrp="1"/>
          </p:cNvSpPr>
          <p:nvPr>
            <p:ph type="body" sz="quarter" idx="10"/>
          </p:nvPr>
        </p:nvSpPr>
        <p:spPr>
          <a:xfrm>
            <a:off x="3843866" y="546314"/>
            <a:ext cx="4504268" cy="439738"/>
          </a:xfrm>
        </p:spPr>
        <p:txBody>
          <a:bodyPr/>
          <a:lstStyle/>
          <a:p>
            <a:r>
              <a:rPr lang="zh-CN" altLang="en-US" b="1" dirty="0">
                <a:latin typeface="方正喵呜体" panose="02010600010101010101" pitchFamily="2" charset="-122"/>
                <a:ea typeface="方正喵呜体" panose="02010600010101010101" pitchFamily="2" charset="-122"/>
              </a:rPr>
              <a:t>创新点</a:t>
            </a:r>
            <a:r>
              <a:rPr lang="en-US" altLang="zh-CN" b="1" dirty="0">
                <a:latin typeface="方正喵呜体" panose="02010600010101010101" pitchFamily="2" charset="-122"/>
                <a:ea typeface="方正喵呜体" panose="02010600010101010101" pitchFamily="2" charset="-122"/>
              </a:rPr>
              <a:t>-</a:t>
            </a:r>
            <a:r>
              <a:rPr lang="zh-CN" altLang="en-US" b="1" dirty="0">
                <a:latin typeface="方正喵呜体" panose="02010600010101010101" pitchFamily="2" charset="-122"/>
                <a:ea typeface="方正喵呜体" panose="02010600010101010101" pitchFamily="2" charset="-122"/>
              </a:rPr>
              <a:t>页游辅助</a:t>
            </a:r>
          </a:p>
        </p:txBody>
      </p:sp>
      <p:sp>
        <p:nvSpPr>
          <p:cNvPr id="223" name="文本框 222"/>
          <p:cNvSpPr txBox="1"/>
          <p:nvPr/>
        </p:nvSpPr>
        <p:spPr>
          <a:xfrm>
            <a:off x="473710" y="2776855"/>
            <a:ext cx="9322435" cy="3830955"/>
          </a:xfrm>
          <a:prstGeom prst="rect">
            <a:avLst/>
          </a:prstGeom>
          <a:noFill/>
        </p:spPr>
        <p:txBody>
          <a:bodyPr wrap="square" rtlCol="0">
            <a:spAutoFit/>
          </a:bodyPr>
          <a:lstStyle/>
          <a:p>
            <a:pPr algn="just">
              <a:lnSpc>
                <a:spcPct val="150000"/>
              </a:lnSpc>
            </a:pPr>
            <a:r>
              <a:rPr lang="en-US" dirty="0">
                <a:solidFill>
                  <a:schemeClr val="bg1"/>
                </a:solidFill>
              </a:rPr>
              <a:t>      </a:t>
            </a:r>
            <a:r>
              <a:rPr dirty="0">
                <a:solidFill>
                  <a:schemeClr val="bg1"/>
                </a:solidFill>
              </a:rPr>
              <a:t>采用</a:t>
            </a:r>
            <a:r>
              <a:rPr lang="zh-CN" dirty="0">
                <a:solidFill>
                  <a:schemeClr val="bg1"/>
                </a:solidFill>
              </a:rPr>
              <a:t>传统的</a:t>
            </a:r>
            <a:r>
              <a:rPr dirty="0">
                <a:solidFill>
                  <a:schemeClr val="bg1"/>
                </a:solidFill>
              </a:rPr>
              <a:t>电脑坐标系、数学坐标系、和纯粹的己方坐标系虽然通过往程序逻辑框架里添加额外语句段，减轻了使用者对自身的左右方位、正背对敌方、正反抛、风力正负的判断负担和计算负担，但它忽略了少数“反常抛射”的情况，在这种情况下，数值解将存在2个即以上的解，对应的打击弹道存在2种甚至更多的可能性，此时，使用者的打击轨迹意图可能恰恰不是沿着软件所绘制的“正常弹道”，甚至必须采用另一条弹道才能打中对方。</a:t>
            </a:r>
          </a:p>
          <a:p>
            <a:pPr algn="just">
              <a:lnSpc>
                <a:spcPct val="150000"/>
              </a:lnSpc>
            </a:pPr>
            <a:r>
              <a:rPr dirty="0">
                <a:solidFill>
                  <a:schemeClr val="bg1"/>
                </a:solidFill>
              </a:rPr>
              <a:t>      星尘辅助与那些永远只画一条抛物线的辅助，在这方面完全不同。加上了三叉弹道后，星尘辅助在特定情况下甚至能预测6条可能的弹道，其中必存在一条是用户想抛射的轨迹。实战时，星尘辅助因具有反常抛射弹道预测功能，能在极端情况下，完全满足用户的任何打击方式，</a:t>
            </a:r>
            <a:r>
              <a:rPr lang="zh-CN" dirty="0">
                <a:solidFill>
                  <a:schemeClr val="bg1"/>
                </a:solidFill>
              </a:rPr>
              <a:t>优胜于</a:t>
            </a:r>
            <a:r>
              <a:rPr dirty="0">
                <a:solidFill>
                  <a:schemeClr val="bg1"/>
                </a:solidFill>
              </a:rPr>
              <a:t>所有辅助</a:t>
            </a:r>
            <a:r>
              <a:rPr lang="zh-CN" dirty="0">
                <a:solidFill>
                  <a:schemeClr val="bg1"/>
                </a:solidFill>
              </a:rPr>
              <a:t>软件</a:t>
            </a:r>
            <a:r>
              <a:rPr dirty="0">
                <a:solidFill>
                  <a:schemeClr val="bg1"/>
                </a:solidFill>
              </a:rPr>
              <a:t>。</a:t>
            </a:r>
          </a:p>
        </p:txBody>
      </p:sp>
      <p:sp>
        <p:nvSpPr>
          <p:cNvPr id="2" name="文本框 1"/>
          <p:cNvSpPr txBox="1"/>
          <p:nvPr/>
        </p:nvSpPr>
        <p:spPr>
          <a:xfrm>
            <a:off x="2648585" y="2088515"/>
            <a:ext cx="3994150" cy="460375"/>
          </a:xfrm>
          <a:prstGeom prst="rect">
            <a:avLst/>
          </a:prstGeom>
          <a:noFill/>
        </p:spPr>
        <p:txBody>
          <a:bodyPr wrap="square" rtlCol="0">
            <a:spAutoFit/>
          </a:bodyPr>
          <a:lstStyle/>
          <a:p>
            <a:r>
              <a:rPr lang="zh-CN" altLang="en-US" sz="2400" b="1" dirty="0">
                <a:solidFill>
                  <a:schemeClr val="bg1"/>
                </a:solidFill>
                <a:latin typeface="楷体" panose="02010609060101010101" charset="-122"/>
                <a:ea typeface="楷体" panose="02010609060101010101" charset="-122"/>
              </a:rPr>
              <a:t>采用正对对方的己方坐标系</a:t>
            </a:r>
          </a:p>
        </p:txBody>
      </p:sp>
      <p:sp>
        <p:nvSpPr>
          <p:cNvPr id="9" name="Shape 329">
            <a:extLst>
              <a:ext uri="{FF2B5EF4-FFF2-40B4-BE49-F238E27FC236}">
                <a16:creationId xmlns:a16="http://schemas.microsoft.com/office/drawing/2014/main" id="{6088B6C5-9638-4B4A-910D-A86392A026C7}"/>
              </a:ext>
            </a:extLst>
          </p:cNvPr>
          <p:cNvSpPr/>
          <p:nvPr/>
        </p:nvSpPr>
        <p:spPr>
          <a:xfrm>
            <a:off x="7505995" y="1601255"/>
            <a:ext cx="3825336" cy="1114665"/>
          </a:xfrm>
          <a:prstGeom prst="wedgeRectCallout">
            <a:avLst>
              <a:gd name="adj1" fmla="val -59629"/>
              <a:gd name="adj2" fmla="val -364"/>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lumMod val="75000"/>
                  </a:schemeClr>
                </a:solidFill>
              </a:rPr>
              <a:t>最多可提前同时预测 </a:t>
            </a:r>
            <a:r>
              <a:rPr lang="en-US" altLang="zh-CN" sz="2800" dirty="0">
                <a:solidFill>
                  <a:schemeClr val="accent1">
                    <a:lumMod val="75000"/>
                  </a:schemeClr>
                </a:solidFill>
              </a:rPr>
              <a:t>6 </a:t>
            </a:r>
            <a:r>
              <a:rPr lang="zh-CN" altLang="en-US" dirty="0">
                <a:solidFill>
                  <a:schemeClr val="accent1">
                    <a:lumMod val="75000"/>
                  </a:schemeClr>
                </a:solidFill>
              </a:rPr>
              <a:t>条弹道！</a:t>
            </a:r>
            <a:endParaRPr dirty="0">
              <a:solidFill>
                <a:schemeClr val="accent1">
                  <a:lumMod val="75000"/>
                </a:schemeClr>
              </a:solidFill>
            </a:endParaRPr>
          </a:p>
        </p:txBody>
      </p:sp>
      <p:pic>
        <p:nvPicPr>
          <p:cNvPr id="4" name="图片 3">
            <a:extLst>
              <a:ext uri="{FF2B5EF4-FFF2-40B4-BE49-F238E27FC236}">
                <a16:creationId xmlns:a16="http://schemas.microsoft.com/office/drawing/2014/main" id="{B25C7E23-BE09-4EE3-823E-228B0009BF69}"/>
              </a:ext>
            </a:extLst>
          </p:cNvPr>
          <p:cNvPicPr>
            <a:picLocks noChangeAspect="1"/>
          </p:cNvPicPr>
          <p:nvPr/>
        </p:nvPicPr>
        <p:blipFill>
          <a:blip r:embed="rId3"/>
          <a:stretch>
            <a:fillRect/>
          </a:stretch>
        </p:blipFill>
        <p:spPr>
          <a:xfrm>
            <a:off x="7505993" y="2715920"/>
            <a:ext cx="3819048" cy="1714286"/>
          </a:xfrm>
          <a:prstGeom prst="rect">
            <a:avLst/>
          </a:prstGeom>
        </p:spPr>
      </p:pic>
      <p:sp>
        <p:nvSpPr>
          <p:cNvPr id="12" name="矩形 11">
            <a:extLst>
              <a:ext uri="{FF2B5EF4-FFF2-40B4-BE49-F238E27FC236}">
                <a16:creationId xmlns:a16="http://schemas.microsoft.com/office/drawing/2014/main" id="{FB29741E-11DD-43C5-8FA9-EDB3E3830F51}"/>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星尘页游辅助的创新点体现在数学上采用正对对方的己方坐标系，最多可同时预测</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6</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条弹道，能全方位满足用户的任何打击方式。</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600"/>
                                        <p:tgtEl>
                                          <p:spTgt spid="10"/>
                                        </p:tgtEl>
                                      </p:cBhvr>
                                    </p:animEffect>
                                    <p:anim calcmode="lin" valueType="num">
                                      <p:cBhvr>
                                        <p:cTn id="8" dur="600" fill="hold"/>
                                        <p:tgtEl>
                                          <p:spTgt spid="10"/>
                                        </p:tgtEl>
                                        <p:attrNameLst>
                                          <p:attrName>ppt_x</p:attrName>
                                        </p:attrNameLst>
                                      </p:cBhvr>
                                      <p:tavLst>
                                        <p:tav tm="0">
                                          <p:val>
                                            <p:strVal val="#ppt_x"/>
                                          </p:val>
                                        </p:tav>
                                        <p:tav tm="100000">
                                          <p:val>
                                            <p:strVal val="#ppt_x"/>
                                          </p:val>
                                        </p:tav>
                                      </p:tavLst>
                                    </p:anim>
                                    <p:anim calcmode="lin" valueType="num">
                                      <p:cBhvr>
                                        <p:cTn id="9" dur="6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600"/>
                                        <p:tgtEl>
                                          <p:spTgt spid="11"/>
                                        </p:tgtEl>
                                      </p:cBhvr>
                                    </p:animEffect>
                                    <p:anim calcmode="lin" valueType="num">
                                      <p:cBhvr>
                                        <p:cTn id="13" dur="600" fill="hold"/>
                                        <p:tgtEl>
                                          <p:spTgt spid="11"/>
                                        </p:tgtEl>
                                        <p:attrNameLst>
                                          <p:attrName>ppt_x</p:attrName>
                                        </p:attrNameLst>
                                      </p:cBhvr>
                                      <p:tavLst>
                                        <p:tav tm="0">
                                          <p:val>
                                            <p:strVal val="#ppt_x"/>
                                          </p:val>
                                        </p:tav>
                                        <p:tav tm="100000">
                                          <p:val>
                                            <p:strVal val="#ppt_x"/>
                                          </p:val>
                                        </p:tav>
                                      </p:tavLst>
                                    </p:anim>
                                    <p:anim calcmode="lin" valueType="num">
                                      <p:cBhvr>
                                        <p:cTn id="14" dur="6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600"/>
                                        <p:tgtEl>
                                          <p:spTgt spid="13"/>
                                        </p:tgtEl>
                                      </p:cBhvr>
                                    </p:animEffect>
                                    <p:anim calcmode="lin" valueType="num">
                                      <p:cBhvr>
                                        <p:cTn id="18" dur="600" fill="hold"/>
                                        <p:tgtEl>
                                          <p:spTgt spid="13"/>
                                        </p:tgtEl>
                                        <p:attrNameLst>
                                          <p:attrName>ppt_x</p:attrName>
                                        </p:attrNameLst>
                                      </p:cBhvr>
                                      <p:tavLst>
                                        <p:tav tm="0">
                                          <p:val>
                                            <p:strVal val="#ppt_x"/>
                                          </p:val>
                                        </p:tav>
                                        <p:tav tm="100000">
                                          <p:val>
                                            <p:strVal val="#ppt_x"/>
                                          </p:val>
                                        </p:tav>
                                      </p:tavLst>
                                    </p:anim>
                                    <p:anim calcmode="lin" valueType="num">
                                      <p:cBhvr>
                                        <p:cTn id="19" dur="6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600"/>
                                        <p:tgtEl>
                                          <p:spTgt spid="16"/>
                                        </p:tgtEl>
                                      </p:cBhvr>
                                    </p:animEffect>
                                    <p:anim calcmode="lin" valueType="num">
                                      <p:cBhvr>
                                        <p:cTn id="23" dur="600" fill="hold"/>
                                        <p:tgtEl>
                                          <p:spTgt spid="16"/>
                                        </p:tgtEl>
                                        <p:attrNameLst>
                                          <p:attrName>ppt_x</p:attrName>
                                        </p:attrNameLst>
                                      </p:cBhvr>
                                      <p:tavLst>
                                        <p:tav tm="0">
                                          <p:val>
                                            <p:strVal val="#ppt_x"/>
                                          </p:val>
                                        </p:tav>
                                        <p:tav tm="100000">
                                          <p:val>
                                            <p:strVal val="#ppt_x"/>
                                          </p:val>
                                        </p:tav>
                                      </p:tavLst>
                                    </p:anim>
                                    <p:anim calcmode="lin" valueType="num">
                                      <p:cBhvr>
                                        <p:cTn id="24" dur="600" fill="hold"/>
                                        <p:tgtEl>
                                          <p:spTgt spid="16"/>
                                        </p:tgtEl>
                                        <p:attrNameLst>
                                          <p:attrName>ppt_y</p:attrName>
                                        </p:attrNameLst>
                                      </p:cBhvr>
                                      <p:tavLst>
                                        <p:tav tm="0">
                                          <p:val>
                                            <p:strVal val="#ppt_y+.1"/>
                                          </p:val>
                                        </p:tav>
                                        <p:tav tm="100000">
                                          <p:val>
                                            <p:strVal val="#ppt_y"/>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223"/>
                                        </p:tgtEl>
                                        <p:attrNameLst>
                                          <p:attrName>style.visibility</p:attrName>
                                        </p:attrNameLst>
                                      </p:cBhvr>
                                      <p:to>
                                        <p:strVal val="visible"/>
                                      </p:to>
                                    </p:set>
                                    <p:animEffect transition="in" filter="wipe(left)">
                                      <p:cBhvr>
                                        <p:cTn id="27" dur="600"/>
                                        <p:tgtEl>
                                          <p:spTgt spid="22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600"/>
                                        <p:tgtEl>
                                          <p:spTgt spid="9"/>
                                        </p:tgtEl>
                                      </p:cBhvr>
                                    </p:animEffect>
                                  </p:childTnLst>
                                </p:cTn>
                              </p:par>
                              <p:par>
                                <p:cTn id="32" presetID="16" presetClass="entr" presetSubtype="21"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inVertical)">
                                      <p:cBhvr>
                                        <p:cTn id="34"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6" grpId="0" bldLvl="0" animBg="1"/>
      <p:bldP spid="223" grpId="0"/>
      <p:bldP spid="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210555" y="4059474"/>
            <a:ext cx="6357713" cy="794949"/>
          </a:xfrm>
          <a:prstGeom prst="roundRect">
            <a:avLst>
              <a:gd name="adj" fmla="val 310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3"/>
          <p:cNvSpPr txBox="1"/>
          <p:nvPr/>
        </p:nvSpPr>
        <p:spPr>
          <a:xfrm>
            <a:off x="508795" y="4256994"/>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400" b="1">
                <a:solidFill>
                  <a:srgbClr val="44546A"/>
                </a:solidFill>
                <a:latin typeface="+mn-ea"/>
              </a:defRPr>
            </a:lvl1pPr>
          </a:lstStyle>
          <a:p>
            <a:r>
              <a:rPr lang="zh-CN" altLang="en-US" sz="2000" dirty="0">
                <a:solidFill>
                  <a:srgbClr val="141158"/>
                </a:solidFill>
              </a:rPr>
              <a:t>创新点三</a:t>
            </a:r>
          </a:p>
        </p:txBody>
      </p:sp>
      <p:cxnSp>
        <p:nvCxnSpPr>
          <p:cNvPr id="52" name="Straight Connector 51"/>
          <p:cNvCxnSpPr/>
          <p:nvPr/>
        </p:nvCxnSpPr>
        <p:spPr>
          <a:xfrm>
            <a:off x="465360" y="4059474"/>
            <a:ext cx="0" cy="128689"/>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53" name="Round Same Side Corner Rectangle 52"/>
          <p:cNvSpPr/>
          <p:nvPr/>
        </p:nvSpPr>
        <p:spPr>
          <a:xfrm rot="5400000">
            <a:off x="3985155" y="2271310"/>
            <a:ext cx="794950" cy="4371279"/>
          </a:xfrm>
          <a:prstGeom prst="round2SameRect">
            <a:avLst>
              <a:gd name="adj1" fmla="val 3575"/>
              <a:gd name="adj2" fmla="val 0"/>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210555" y="1669225"/>
            <a:ext cx="6357713" cy="794949"/>
          </a:xfrm>
          <a:prstGeom prst="roundRect">
            <a:avLst>
              <a:gd name="adj" fmla="val 310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itle 3"/>
          <p:cNvSpPr txBox="1"/>
          <p:nvPr/>
        </p:nvSpPr>
        <p:spPr>
          <a:xfrm>
            <a:off x="508160" y="1880715"/>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400" b="1">
                <a:solidFill>
                  <a:srgbClr val="44546A"/>
                </a:solidFill>
                <a:latin typeface="+mn-ea"/>
              </a:defRPr>
            </a:lvl1pPr>
          </a:lstStyle>
          <a:p>
            <a:r>
              <a:rPr lang="zh-CN" altLang="en-US" sz="2000" dirty="0">
                <a:solidFill>
                  <a:srgbClr val="141158"/>
                </a:solidFill>
              </a:rPr>
              <a:t>创新点二</a:t>
            </a:r>
          </a:p>
        </p:txBody>
      </p:sp>
      <p:cxnSp>
        <p:nvCxnSpPr>
          <p:cNvPr id="133" name="Straight Connector 132"/>
          <p:cNvCxnSpPr/>
          <p:nvPr/>
        </p:nvCxnSpPr>
        <p:spPr>
          <a:xfrm>
            <a:off x="465360" y="1669225"/>
            <a:ext cx="0" cy="128689"/>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34" name="Round Same Side Corner Rectangle 133"/>
          <p:cNvSpPr/>
          <p:nvPr/>
        </p:nvSpPr>
        <p:spPr>
          <a:xfrm rot="5400000">
            <a:off x="3985155" y="-118939"/>
            <a:ext cx="794950" cy="4371279"/>
          </a:xfrm>
          <a:prstGeom prst="round2SameRect">
            <a:avLst>
              <a:gd name="adj1" fmla="val 3575"/>
              <a:gd name="adj2" fmla="val 0"/>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占位符 13"/>
          <p:cNvSpPr>
            <a:spLocks noGrp="1"/>
          </p:cNvSpPr>
          <p:nvPr>
            <p:ph type="body" sz="quarter" idx="10"/>
          </p:nvPr>
        </p:nvSpPr>
        <p:spPr>
          <a:xfrm>
            <a:off x="3843866" y="546314"/>
            <a:ext cx="4504268" cy="439738"/>
          </a:xfrm>
        </p:spPr>
        <p:txBody>
          <a:bodyPr/>
          <a:lstStyle/>
          <a:p>
            <a:r>
              <a:rPr lang="zh-CN" altLang="en-US" b="1" dirty="0">
                <a:latin typeface="方正喵呜体" panose="02010600010101010101" pitchFamily="2" charset="-122"/>
                <a:ea typeface="方正喵呜体" panose="02010600010101010101" pitchFamily="2" charset="-122"/>
              </a:rPr>
              <a:t>创新点</a:t>
            </a:r>
            <a:r>
              <a:rPr lang="en-US" altLang="zh-CN" b="1" dirty="0">
                <a:latin typeface="方正喵呜体" panose="02010600010101010101" pitchFamily="2" charset="-122"/>
                <a:ea typeface="方正喵呜体" panose="02010600010101010101" pitchFamily="2" charset="-122"/>
              </a:rPr>
              <a:t>-</a:t>
            </a:r>
            <a:r>
              <a:rPr lang="zh-CN" altLang="en-US" b="1" dirty="0">
                <a:latin typeface="方正喵呜体" panose="02010600010101010101" pitchFamily="2" charset="-122"/>
                <a:ea typeface="方正喵呜体" panose="02010600010101010101" pitchFamily="2" charset="-122"/>
              </a:rPr>
              <a:t>页游辅助</a:t>
            </a:r>
          </a:p>
        </p:txBody>
      </p:sp>
      <p:sp>
        <p:nvSpPr>
          <p:cNvPr id="215" name="文本框 214"/>
          <p:cNvSpPr txBox="1"/>
          <p:nvPr/>
        </p:nvSpPr>
        <p:spPr>
          <a:xfrm>
            <a:off x="6682740" y="1669415"/>
            <a:ext cx="5384800" cy="1712135"/>
          </a:xfrm>
          <a:prstGeom prst="rect">
            <a:avLst/>
          </a:prstGeom>
          <a:noFill/>
        </p:spPr>
        <p:txBody>
          <a:bodyPr wrap="square" rtlCol="0">
            <a:spAutoFit/>
          </a:bodyPr>
          <a:lstStyle/>
          <a:p>
            <a:pPr algn="just">
              <a:lnSpc>
                <a:spcPct val="150000"/>
              </a:lnSpc>
            </a:pPr>
            <a:r>
              <a:rPr lang="zh-CN" altLang="en-US" dirty="0">
                <a:solidFill>
                  <a:schemeClr val="bg1"/>
                </a:solidFill>
              </a:rPr>
              <a:t>      除了关键参数外，用户可进一步调节每个参数，并观察弹道形状和走势的相应变化过程，在这个过程中，用户可体会到辅助的精髓所在，实现真正将辅助视为自己的探索游戏世界、物理学的工具。</a:t>
            </a:r>
            <a:endParaRPr dirty="0">
              <a:solidFill>
                <a:schemeClr val="bg1"/>
              </a:solidFill>
            </a:endParaRPr>
          </a:p>
        </p:txBody>
      </p:sp>
      <p:sp>
        <p:nvSpPr>
          <p:cNvPr id="3" name="文本框 2"/>
          <p:cNvSpPr txBox="1"/>
          <p:nvPr/>
        </p:nvSpPr>
        <p:spPr>
          <a:xfrm>
            <a:off x="2118258" y="1817170"/>
            <a:ext cx="4504268" cy="461665"/>
          </a:xfrm>
          <a:prstGeom prst="rect">
            <a:avLst/>
          </a:prstGeom>
          <a:noFill/>
        </p:spPr>
        <p:txBody>
          <a:bodyPr wrap="square" rtlCol="0">
            <a:spAutoFit/>
          </a:bodyPr>
          <a:lstStyle/>
          <a:p>
            <a:pPr algn="ctr"/>
            <a:r>
              <a:rPr lang="zh-CN" altLang="en-US" sz="2400" b="1" dirty="0">
                <a:solidFill>
                  <a:schemeClr val="bg1"/>
                </a:solidFill>
                <a:latin typeface="楷体" panose="02010609060101010101" charset="-122"/>
                <a:ea typeface="楷体" panose="02010609060101010101" charset="-122"/>
              </a:rPr>
              <a:t>高自由度：辅助比游戏更像游戏</a:t>
            </a:r>
          </a:p>
        </p:txBody>
      </p:sp>
      <p:sp>
        <p:nvSpPr>
          <p:cNvPr id="15" name="文本框 14"/>
          <p:cNvSpPr txBox="1"/>
          <p:nvPr/>
        </p:nvSpPr>
        <p:spPr>
          <a:xfrm>
            <a:off x="2757170" y="4188460"/>
            <a:ext cx="3251200" cy="460375"/>
          </a:xfrm>
          <a:prstGeom prst="rect">
            <a:avLst/>
          </a:prstGeom>
          <a:noFill/>
        </p:spPr>
        <p:txBody>
          <a:bodyPr wrap="square" rtlCol="0">
            <a:spAutoFit/>
          </a:bodyPr>
          <a:lstStyle/>
          <a:p>
            <a:r>
              <a:rPr lang="zh-CN" altLang="en-US" sz="2400" b="1">
                <a:solidFill>
                  <a:schemeClr val="bg1"/>
                </a:solidFill>
                <a:latin typeface="楷体" panose="02010609060101010101" charset="-122"/>
                <a:ea typeface="楷体" panose="02010609060101010101" charset="-122"/>
              </a:rPr>
              <a:t>具有很强的团队收益性</a:t>
            </a:r>
          </a:p>
        </p:txBody>
      </p:sp>
      <p:sp>
        <p:nvSpPr>
          <p:cNvPr id="4" name="文本框 3"/>
          <p:cNvSpPr txBox="1"/>
          <p:nvPr/>
        </p:nvSpPr>
        <p:spPr>
          <a:xfrm>
            <a:off x="6748145" y="4059555"/>
            <a:ext cx="5384800" cy="1712135"/>
          </a:xfrm>
          <a:prstGeom prst="rect">
            <a:avLst/>
          </a:prstGeom>
          <a:noFill/>
        </p:spPr>
        <p:txBody>
          <a:bodyPr wrap="square" rtlCol="0">
            <a:spAutoFit/>
          </a:bodyPr>
          <a:lstStyle/>
          <a:p>
            <a:pPr algn="just">
              <a:lnSpc>
                <a:spcPct val="150000"/>
              </a:lnSpc>
            </a:pPr>
            <a:r>
              <a:rPr lang="en-US" dirty="0">
                <a:solidFill>
                  <a:schemeClr val="bg1"/>
                </a:solidFill>
              </a:rPr>
              <a:t>      即只需要一个我方有辅助，其他人都相当于有了辅助；角度自动识别、风力快速键入，打击目标和己方坐标可自动识别可手动识别；并且会在力度条上标识力度；</a:t>
            </a:r>
            <a:r>
              <a:rPr lang="zh-CN" altLang="en-US" dirty="0">
                <a:solidFill>
                  <a:schemeClr val="bg1"/>
                </a:solidFill>
              </a:rPr>
              <a:t>且</a:t>
            </a:r>
            <a:r>
              <a:rPr lang="en-US" dirty="0" err="1">
                <a:solidFill>
                  <a:schemeClr val="bg1"/>
                </a:solidFill>
              </a:rPr>
              <a:t>以上操作均可在非己方回合行动</a:t>
            </a:r>
            <a:r>
              <a:rPr lang="en-US" dirty="0">
                <a:solidFill>
                  <a:schemeClr val="bg1"/>
                </a:solidFill>
              </a:rPr>
              <a:t>。</a:t>
            </a:r>
          </a:p>
        </p:txBody>
      </p:sp>
      <p:sp>
        <p:nvSpPr>
          <p:cNvPr id="16" name="Shape 329">
            <a:extLst>
              <a:ext uri="{FF2B5EF4-FFF2-40B4-BE49-F238E27FC236}">
                <a16:creationId xmlns:a16="http://schemas.microsoft.com/office/drawing/2014/main" id="{A5C1E897-34D7-4CAF-B50D-4B01D4AB6C68}"/>
              </a:ext>
            </a:extLst>
          </p:cNvPr>
          <p:cNvSpPr/>
          <p:nvPr/>
        </p:nvSpPr>
        <p:spPr>
          <a:xfrm>
            <a:off x="3917540" y="2897817"/>
            <a:ext cx="2178460" cy="794950"/>
          </a:xfrm>
          <a:prstGeom prst="wedgeRectCallout">
            <a:avLst>
              <a:gd name="adj1" fmla="val 70482"/>
              <a:gd name="adj2" fmla="val -42545"/>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lumMod val="75000"/>
                  </a:schemeClr>
                </a:solidFill>
              </a:rPr>
              <a:t>物理参数可调！</a:t>
            </a:r>
            <a:endParaRPr dirty="0">
              <a:solidFill>
                <a:schemeClr val="accent1">
                  <a:lumMod val="75000"/>
                </a:schemeClr>
              </a:solidFill>
            </a:endParaRPr>
          </a:p>
        </p:txBody>
      </p:sp>
      <p:sp>
        <p:nvSpPr>
          <p:cNvPr id="17" name="Shape 329">
            <a:extLst>
              <a:ext uri="{FF2B5EF4-FFF2-40B4-BE49-F238E27FC236}">
                <a16:creationId xmlns:a16="http://schemas.microsoft.com/office/drawing/2014/main" id="{E51099EA-30F5-4C7D-AFD2-0501548253AF}"/>
              </a:ext>
            </a:extLst>
          </p:cNvPr>
          <p:cNvSpPr/>
          <p:nvPr/>
        </p:nvSpPr>
        <p:spPr>
          <a:xfrm>
            <a:off x="3917540" y="5288065"/>
            <a:ext cx="2178460" cy="794950"/>
          </a:xfrm>
          <a:prstGeom prst="wedgeRectCallout">
            <a:avLst>
              <a:gd name="adj1" fmla="val 70482"/>
              <a:gd name="adj2" fmla="val -42545"/>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lumMod val="75000"/>
                  </a:schemeClr>
                </a:solidFill>
              </a:rPr>
              <a:t>可帮队友计算！</a:t>
            </a:r>
            <a:endParaRPr dirty="0">
              <a:solidFill>
                <a:schemeClr val="accent1">
                  <a:lumMod val="75000"/>
                </a:schemeClr>
              </a:solidFill>
            </a:endParaRPr>
          </a:p>
        </p:txBody>
      </p:sp>
      <p:pic>
        <p:nvPicPr>
          <p:cNvPr id="2" name="图片 1">
            <a:extLst>
              <a:ext uri="{FF2B5EF4-FFF2-40B4-BE49-F238E27FC236}">
                <a16:creationId xmlns:a16="http://schemas.microsoft.com/office/drawing/2014/main" id="{8BACC381-A8DF-479B-BC4C-E8D64C57809D}"/>
              </a:ext>
            </a:extLst>
          </p:cNvPr>
          <p:cNvPicPr>
            <a:picLocks noChangeAspect="1"/>
          </p:cNvPicPr>
          <p:nvPr/>
        </p:nvPicPr>
        <p:blipFill>
          <a:blip r:embed="rId3"/>
          <a:stretch>
            <a:fillRect/>
          </a:stretch>
        </p:blipFill>
        <p:spPr>
          <a:xfrm>
            <a:off x="1549725" y="2830881"/>
            <a:ext cx="2187379" cy="999662"/>
          </a:xfrm>
          <a:prstGeom prst="rect">
            <a:avLst/>
          </a:prstGeom>
        </p:spPr>
      </p:pic>
      <p:pic>
        <p:nvPicPr>
          <p:cNvPr id="6" name="图片 5">
            <a:extLst>
              <a:ext uri="{FF2B5EF4-FFF2-40B4-BE49-F238E27FC236}">
                <a16:creationId xmlns:a16="http://schemas.microsoft.com/office/drawing/2014/main" id="{B20FD82C-7E30-479C-A776-218320E261C3}"/>
              </a:ext>
            </a:extLst>
          </p:cNvPr>
          <p:cNvPicPr>
            <a:picLocks noChangeAspect="1"/>
          </p:cNvPicPr>
          <p:nvPr/>
        </p:nvPicPr>
        <p:blipFill>
          <a:blip r:embed="rId4"/>
          <a:stretch>
            <a:fillRect/>
          </a:stretch>
        </p:blipFill>
        <p:spPr>
          <a:xfrm>
            <a:off x="1549724" y="5181724"/>
            <a:ext cx="2187379" cy="1007632"/>
          </a:xfrm>
          <a:prstGeom prst="rect">
            <a:avLst/>
          </a:prstGeom>
        </p:spPr>
      </p:pic>
      <p:sp>
        <p:nvSpPr>
          <p:cNvPr id="19" name="矩形 18">
            <a:extLst>
              <a:ext uri="{FF2B5EF4-FFF2-40B4-BE49-F238E27FC236}">
                <a16:creationId xmlns:a16="http://schemas.microsoft.com/office/drawing/2014/main" id="{BF11BAB5-C034-44F9-831F-D4C58698B7F5}"/>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它还拥有无与伦比的超高自由度，体现在玩家可自由调整绘图时的各项物理参数；而且它还能帮队友计算弹道落点和所需力度。</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600"/>
                                        <p:tgtEl>
                                          <p:spTgt spid="21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600"/>
                                        <p:tgtEl>
                                          <p:spTgt spid="130"/>
                                        </p:tgtEl>
                                      </p:cBhvr>
                                    </p:animEffect>
                                    <p:anim calcmode="lin" valueType="num">
                                      <p:cBhvr>
                                        <p:cTn id="11" dur="600" fill="hold"/>
                                        <p:tgtEl>
                                          <p:spTgt spid="130"/>
                                        </p:tgtEl>
                                        <p:attrNameLst>
                                          <p:attrName>ppt_x</p:attrName>
                                        </p:attrNameLst>
                                      </p:cBhvr>
                                      <p:tavLst>
                                        <p:tav tm="0">
                                          <p:val>
                                            <p:strVal val="#ppt_x"/>
                                          </p:val>
                                        </p:tav>
                                        <p:tav tm="100000">
                                          <p:val>
                                            <p:strVal val="#ppt_x"/>
                                          </p:val>
                                        </p:tav>
                                      </p:tavLst>
                                    </p:anim>
                                    <p:anim calcmode="lin" valueType="num">
                                      <p:cBhvr>
                                        <p:cTn id="12" dur="600" fill="hold"/>
                                        <p:tgtEl>
                                          <p:spTgt spid="13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600"/>
                                        <p:tgtEl>
                                          <p:spTgt spid="131"/>
                                        </p:tgtEl>
                                      </p:cBhvr>
                                    </p:animEffect>
                                    <p:anim calcmode="lin" valueType="num">
                                      <p:cBhvr>
                                        <p:cTn id="16" dur="600" fill="hold"/>
                                        <p:tgtEl>
                                          <p:spTgt spid="131"/>
                                        </p:tgtEl>
                                        <p:attrNameLst>
                                          <p:attrName>ppt_x</p:attrName>
                                        </p:attrNameLst>
                                      </p:cBhvr>
                                      <p:tavLst>
                                        <p:tav tm="0">
                                          <p:val>
                                            <p:strVal val="#ppt_x"/>
                                          </p:val>
                                        </p:tav>
                                        <p:tav tm="100000">
                                          <p:val>
                                            <p:strVal val="#ppt_x"/>
                                          </p:val>
                                        </p:tav>
                                      </p:tavLst>
                                    </p:anim>
                                    <p:anim calcmode="lin" valueType="num">
                                      <p:cBhvr>
                                        <p:cTn id="17" dur="600" fill="hold"/>
                                        <p:tgtEl>
                                          <p:spTgt spid="13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33"/>
                                        </p:tgtEl>
                                        <p:attrNameLst>
                                          <p:attrName>style.visibility</p:attrName>
                                        </p:attrNameLst>
                                      </p:cBhvr>
                                      <p:to>
                                        <p:strVal val="visible"/>
                                      </p:to>
                                    </p:set>
                                    <p:animEffect transition="in" filter="fade">
                                      <p:cBhvr>
                                        <p:cTn id="20" dur="600"/>
                                        <p:tgtEl>
                                          <p:spTgt spid="133"/>
                                        </p:tgtEl>
                                      </p:cBhvr>
                                    </p:animEffect>
                                    <p:anim calcmode="lin" valueType="num">
                                      <p:cBhvr>
                                        <p:cTn id="21" dur="600" fill="hold"/>
                                        <p:tgtEl>
                                          <p:spTgt spid="133"/>
                                        </p:tgtEl>
                                        <p:attrNameLst>
                                          <p:attrName>ppt_x</p:attrName>
                                        </p:attrNameLst>
                                      </p:cBhvr>
                                      <p:tavLst>
                                        <p:tav tm="0">
                                          <p:val>
                                            <p:strVal val="#ppt_x"/>
                                          </p:val>
                                        </p:tav>
                                        <p:tav tm="100000">
                                          <p:val>
                                            <p:strVal val="#ppt_x"/>
                                          </p:val>
                                        </p:tav>
                                      </p:tavLst>
                                    </p:anim>
                                    <p:anim calcmode="lin" valueType="num">
                                      <p:cBhvr>
                                        <p:cTn id="22" dur="600" fill="hold"/>
                                        <p:tgtEl>
                                          <p:spTgt spid="13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600"/>
                                        <p:tgtEl>
                                          <p:spTgt spid="134"/>
                                        </p:tgtEl>
                                      </p:cBhvr>
                                    </p:animEffect>
                                    <p:anim calcmode="lin" valueType="num">
                                      <p:cBhvr>
                                        <p:cTn id="26" dur="600" fill="hold"/>
                                        <p:tgtEl>
                                          <p:spTgt spid="134"/>
                                        </p:tgtEl>
                                        <p:attrNameLst>
                                          <p:attrName>ppt_x</p:attrName>
                                        </p:attrNameLst>
                                      </p:cBhvr>
                                      <p:tavLst>
                                        <p:tav tm="0">
                                          <p:val>
                                            <p:strVal val="#ppt_x"/>
                                          </p:val>
                                        </p:tav>
                                        <p:tav tm="100000">
                                          <p:val>
                                            <p:strVal val="#ppt_x"/>
                                          </p:val>
                                        </p:tav>
                                      </p:tavLst>
                                    </p:anim>
                                    <p:anim calcmode="lin" valueType="num">
                                      <p:cBhvr>
                                        <p:cTn id="27" dur="600" fill="hold"/>
                                        <p:tgtEl>
                                          <p:spTgt spid="13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600"/>
                                        <p:tgtEl>
                                          <p:spTgt spid="49"/>
                                        </p:tgtEl>
                                      </p:cBhvr>
                                    </p:animEffect>
                                    <p:anim calcmode="lin" valueType="num">
                                      <p:cBhvr>
                                        <p:cTn id="31" dur="600" fill="hold"/>
                                        <p:tgtEl>
                                          <p:spTgt spid="49"/>
                                        </p:tgtEl>
                                        <p:attrNameLst>
                                          <p:attrName>ppt_x</p:attrName>
                                        </p:attrNameLst>
                                      </p:cBhvr>
                                      <p:tavLst>
                                        <p:tav tm="0">
                                          <p:val>
                                            <p:strVal val="#ppt_x"/>
                                          </p:val>
                                        </p:tav>
                                        <p:tav tm="100000">
                                          <p:val>
                                            <p:strVal val="#ppt_x"/>
                                          </p:val>
                                        </p:tav>
                                      </p:tavLst>
                                    </p:anim>
                                    <p:anim calcmode="lin" valueType="num">
                                      <p:cBhvr>
                                        <p:cTn id="32" dur="600" fill="hold"/>
                                        <p:tgtEl>
                                          <p:spTgt spid="4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600"/>
                                        <p:tgtEl>
                                          <p:spTgt spid="50"/>
                                        </p:tgtEl>
                                      </p:cBhvr>
                                    </p:animEffect>
                                    <p:anim calcmode="lin" valueType="num">
                                      <p:cBhvr>
                                        <p:cTn id="36" dur="600" fill="hold"/>
                                        <p:tgtEl>
                                          <p:spTgt spid="50"/>
                                        </p:tgtEl>
                                        <p:attrNameLst>
                                          <p:attrName>ppt_x</p:attrName>
                                        </p:attrNameLst>
                                      </p:cBhvr>
                                      <p:tavLst>
                                        <p:tav tm="0">
                                          <p:val>
                                            <p:strVal val="#ppt_x"/>
                                          </p:val>
                                        </p:tav>
                                        <p:tav tm="100000">
                                          <p:val>
                                            <p:strVal val="#ppt_x"/>
                                          </p:val>
                                        </p:tav>
                                      </p:tavLst>
                                    </p:anim>
                                    <p:anim calcmode="lin" valueType="num">
                                      <p:cBhvr>
                                        <p:cTn id="37" dur="600" fill="hold"/>
                                        <p:tgtEl>
                                          <p:spTgt spid="50"/>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600"/>
                                        <p:tgtEl>
                                          <p:spTgt spid="52"/>
                                        </p:tgtEl>
                                      </p:cBhvr>
                                    </p:animEffect>
                                    <p:anim calcmode="lin" valueType="num">
                                      <p:cBhvr>
                                        <p:cTn id="41" dur="600" fill="hold"/>
                                        <p:tgtEl>
                                          <p:spTgt spid="52"/>
                                        </p:tgtEl>
                                        <p:attrNameLst>
                                          <p:attrName>ppt_x</p:attrName>
                                        </p:attrNameLst>
                                      </p:cBhvr>
                                      <p:tavLst>
                                        <p:tav tm="0">
                                          <p:val>
                                            <p:strVal val="#ppt_x"/>
                                          </p:val>
                                        </p:tav>
                                        <p:tav tm="100000">
                                          <p:val>
                                            <p:strVal val="#ppt_x"/>
                                          </p:val>
                                        </p:tav>
                                      </p:tavLst>
                                    </p:anim>
                                    <p:anim calcmode="lin" valueType="num">
                                      <p:cBhvr>
                                        <p:cTn id="42" dur="600" fill="hold"/>
                                        <p:tgtEl>
                                          <p:spTgt spid="5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600"/>
                                        <p:tgtEl>
                                          <p:spTgt spid="53"/>
                                        </p:tgtEl>
                                      </p:cBhvr>
                                    </p:animEffect>
                                    <p:anim calcmode="lin" valueType="num">
                                      <p:cBhvr>
                                        <p:cTn id="46" dur="600" fill="hold"/>
                                        <p:tgtEl>
                                          <p:spTgt spid="53"/>
                                        </p:tgtEl>
                                        <p:attrNameLst>
                                          <p:attrName>ppt_x</p:attrName>
                                        </p:attrNameLst>
                                      </p:cBhvr>
                                      <p:tavLst>
                                        <p:tav tm="0">
                                          <p:val>
                                            <p:strVal val="#ppt_x"/>
                                          </p:val>
                                        </p:tav>
                                        <p:tav tm="100000">
                                          <p:val>
                                            <p:strVal val="#ppt_x"/>
                                          </p:val>
                                        </p:tav>
                                      </p:tavLst>
                                    </p:anim>
                                    <p:anim calcmode="lin" valueType="num">
                                      <p:cBhvr>
                                        <p:cTn id="47" dur="600" fill="hold"/>
                                        <p:tgtEl>
                                          <p:spTgt spid="53"/>
                                        </p:tgtEl>
                                        <p:attrNameLst>
                                          <p:attrName>ppt_y</p:attrName>
                                        </p:attrNameLst>
                                      </p:cBhvr>
                                      <p:tavLst>
                                        <p:tav tm="0">
                                          <p:val>
                                            <p:strVal val="#ppt_y+.1"/>
                                          </p:val>
                                        </p:tav>
                                        <p:tav tm="100000">
                                          <p:val>
                                            <p:strVal val="#ppt_y"/>
                                          </p:val>
                                        </p:tav>
                                      </p:tavLst>
                                    </p:anim>
                                  </p:childTnLst>
                                </p:cTn>
                              </p:par>
                              <p:par>
                                <p:cTn id="48" presetID="22" presetClass="entr" presetSubtype="8"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600"/>
                                        <p:tgtEl>
                                          <p:spTgt spid="4"/>
                                        </p:tgtEl>
                                      </p:cBhvr>
                                    </p:animEffect>
                                  </p:childTnLst>
                                </p:cTn>
                              </p:par>
                            </p:childTnLst>
                          </p:cTn>
                        </p:par>
                        <p:par>
                          <p:cTn id="51" fill="hold">
                            <p:stCondLst>
                              <p:cond delay="600"/>
                            </p:stCondLst>
                            <p:childTnLst>
                              <p:par>
                                <p:cTn id="52" presetID="22" presetClass="entr" presetSubtype="8"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600"/>
                                        <p:tgtEl>
                                          <p:spTgt spid="16"/>
                                        </p:tgtEl>
                                      </p:cBhvr>
                                    </p:animEffect>
                                  </p:childTnLst>
                                </p:cTn>
                              </p:par>
                              <p:par>
                                <p:cTn id="55" presetID="6" presetClass="entr" presetSubtype="16"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circle(in)">
                                      <p:cBhvr>
                                        <p:cTn id="57" dur="600"/>
                                        <p:tgtEl>
                                          <p:spTgt spid="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600"/>
                                        <p:tgtEl>
                                          <p:spTgt spid="17"/>
                                        </p:tgtEl>
                                      </p:cBhvr>
                                    </p:animEffect>
                                  </p:childTnLst>
                                </p:cTn>
                              </p:par>
                              <p:par>
                                <p:cTn id="61" presetID="14" presetClass="entr" presetSubtype="1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randombar(horizontal)">
                                      <p:cBhvr>
                                        <p:cTn id="63" dur="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50" grpId="0"/>
      <p:bldP spid="53" grpId="0" bldLvl="0" animBg="1"/>
      <p:bldP spid="130" grpId="0" bldLvl="0" animBg="1"/>
      <p:bldP spid="131" grpId="0"/>
      <p:bldP spid="134" grpId="0" bldLvl="0" animBg="1"/>
      <p:bldP spid="215" grpId="0"/>
      <p:bldP spid="4" grpId="0"/>
      <p:bldP spid="16" grpId="0" bldLvl="0" animBg="1"/>
      <p:bldP spid="1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456300" y="1563924"/>
            <a:ext cx="6357713" cy="794949"/>
          </a:xfrm>
          <a:prstGeom prst="roundRect">
            <a:avLst>
              <a:gd name="adj" fmla="val 310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3"/>
          <p:cNvSpPr txBox="1"/>
          <p:nvPr/>
        </p:nvSpPr>
        <p:spPr>
          <a:xfrm>
            <a:off x="754540" y="176144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400" b="1">
                <a:solidFill>
                  <a:srgbClr val="44546A"/>
                </a:solidFill>
                <a:latin typeface="+mn-ea"/>
              </a:defRPr>
            </a:lvl1pPr>
          </a:lstStyle>
          <a:p>
            <a:r>
              <a:rPr lang="zh-CN" altLang="en-US" sz="2000" dirty="0">
                <a:solidFill>
                  <a:srgbClr val="141158"/>
                </a:solidFill>
              </a:rPr>
              <a:t>创新点一</a:t>
            </a:r>
          </a:p>
        </p:txBody>
      </p:sp>
      <p:cxnSp>
        <p:nvCxnSpPr>
          <p:cNvPr id="52" name="Straight Connector 51"/>
          <p:cNvCxnSpPr/>
          <p:nvPr/>
        </p:nvCxnSpPr>
        <p:spPr>
          <a:xfrm>
            <a:off x="711105" y="1563924"/>
            <a:ext cx="0" cy="128689"/>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53" name="Round Same Side Corner Rectangle 52"/>
          <p:cNvSpPr/>
          <p:nvPr/>
        </p:nvSpPr>
        <p:spPr>
          <a:xfrm rot="5400000">
            <a:off x="4230900" y="-224240"/>
            <a:ext cx="794950" cy="4371279"/>
          </a:xfrm>
          <a:prstGeom prst="round2SameRect">
            <a:avLst>
              <a:gd name="adj1" fmla="val 3575"/>
              <a:gd name="adj2" fmla="val 0"/>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占位符 13"/>
          <p:cNvSpPr>
            <a:spLocks noGrp="1"/>
          </p:cNvSpPr>
          <p:nvPr>
            <p:ph type="body" sz="quarter" idx="10"/>
          </p:nvPr>
        </p:nvSpPr>
        <p:spPr>
          <a:xfrm>
            <a:off x="3843866" y="546314"/>
            <a:ext cx="4504268" cy="439738"/>
          </a:xfrm>
        </p:spPr>
        <p:txBody>
          <a:bodyPr/>
          <a:lstStyle/>
          <a:p>
            <a:r>
              <a:rPr lang="zh-CN" altLang="en-US" b="1" dirty="0">
                <a:latin typeface="方正喵呜体" panose="02010600010101010101" pitchFamily="2" charset="-122"/>
                <a:ea typeface="方正喵呜体" panose="02010600010101010101" pitchFamily="2" charset="-122"/>
              </a:rPr>
              <a:t>创新点</a:t>
            </a:r>
            <a:r>
              <a:rPr lang="en-US" altLang="zh-CN" b="1" dirty="0">
                <a:latin typeface="方正喵呜体" panose="02010600010101010101" pitchFamily="2" charset="-122"/>
                <a:ea typeface="方正喵呜体" panose="02010600010101010101" pitchFamily="2" charset="-122"/>
              </a:rPr>
              <a:t>-</a:t>
            </a:r>
            <a:r>
              <a:rPr lang="zh-CN" altLang="en-US" b="1" dirty="0">
                <a:latin typeface="方正喵呜体" panose="02010600010101010101" pitchFamily="2" charset="-122"/>
                <a:ea typeface="方正喵呜体" panose="02010600010101010101" pitchFamily="2" charset="-122"/>
              </a:rPr>
              <a:t>手游辅助</a:t>
            </a:r>
          </a:p>
        </p:txBody>
      </p:sp>
      <p:sp>
        <p:nvSpPr>
          <p:cNvPr id="15" name="文本框 14"/>
          <p:cNvSpPr txBox="1"/>
          <p:nvPr/>
        </p:nvSpPr>
        <p:spPr>
          <a:xfrm>
            <a:off x="2442734" y="1730375"/>
            <a:ext cx="4340972" cy="461665"/>
          </a:xfrm>
          <a:prstGeom prst="rect">
            <a:avLst/>
          </a:prstGeom>
          <a:noFill/>
        </p:spPr>
        <p:txBody>
          <a:bodyPr wrap="square" rtlCol="0">
            <a:spAutoFit/>
          </a:bodyPr>
          <a:lstStyle/>
          <a:p>
            <a:r>
              <a:rPr lang="zh-CN" altLang="en-US" sz="2400" b="1" dirty="0">
                <a:solidFill>
                  <a:schemeClr val="bg1"/>
                </a:solidFill>
                <a:latin typeface="楷体" panose="02010609060101010101" charset="-122"/>
                <a:ea typeface="楷体" panose="02010609060101010101" charset="-122"/>
              </a:rPr>
              <a:t>手游蓄力辅助新增7项数学修正</a:t>
            </a:r>
          </a:p>
        </p:txBody>
      </p:sp>
      <p:sp>
        <p:nvSpPr>
          <p:cNvPr id="4" name="文本框 3"/>
          <p:cNvSpPr txBox="1"/>
          <p:nvPr/>
        </p:nvSpPr>
        <p:spPr>
          <a:xfrm>
            <a:off x="456564" y="2601730"/>
            <a:ext cx="8812563" cy="3738780"/>
          </a:xfrm>
          <a:prstGeom prst="rect">
            <a:avLst/>
          </a:prstGeom>
          <a:noFill/>
        </p:spPr>
        <p:txBody>
          <a:bodyPr wrap="square" rtlCol="0">
            <a:spAutoFit/>
          </a:bodyPr>
          <a:lstStyle/>
          <a:p>
            <a:pPr algn="just">
              <a:lnSpc>
                <a:spcPct val="150000"/>
              </a:lnSpc>
            </a:pPr>
            <a:r>
              <a:rPr lang="zh-CN" altLang="en-US" sz="2000" dirty="0">
                <a:solidFill>
                  <a:schemeClr val="bg1"/>
                </a:solidFill>
              </a:rPr>
              <a:t>手游与页游弹道的区别，在于</a:t>
            </a:r>
            <a:r>
              <a:rPr lang="en-US" sz="2000" dirty="0">
                <a:solidFill>
                  <a:schemeClr val="bg1"/>
                </a:solidFill>
              </a:rPr>
              <a:t>新增了如下不可忽略的7个物理细节</a:t>
            </a:r>
            <a:r>
              <a:rPr lang="zh-CN" altLang="en-US" sz="2000" dirty="0">
                <a:solidFill>
                  <a:schemeClr val="bg1"/>
                </a:solidFill>
              </a:rPr>
              <a:t>：</a:t>
            </a:r>
            <a:endParaRPr lang="en-US" sz="2000" dirty="0">
              <a:solidFill>
                <a:schemeClr val="bg1"/>
              </a:solidFill>
            </a:endParaRPr>
          </a:p>
          <a:p>
            <a:pPr algn="just">
              <a:lnSpc>
                <a:spcPct val="150000"/>
              </a:lnSpc>
            </a:pPr>
            <a:r>
              <a:rPr lang="en-US" sz="2000" dirty="0">
                <a:solidFill>
                  <a:schemeClr val="bg1"/>
                </a:solidFill>
              </a:rPr>
              <a:t>  1</a:t>
            </a:r>
            <a:r>
              <a:rPr lang="zh-CN" altLang="en-US" sz="2000" dirty="0">
                <a:solidFill>
                  <a:schemeClr val="bg1"/>
                </a:solidFill>
              </a:rPr>
              <a:t>、</a:t>
            </a:r>
            <a:r>
              <a:rPr lang="en-US" sz="2000" dirty="0" err="1">
                <a:solidFill>
                  <a:schemeClr val="bg1"/>
                </a:solidFill>
              </a:rPr>
              <a:t>人物坐标原点到武器旋转中心的距离半径不可忽略</a:t>
            </a:r>
            <a:r>
              <a:rPr lang="en-US" sz="2000" dirty="0">
                <a:solidFill>
                  <a:schemeClr val="bg1"/>
                </a:solidFill>
              </a:rPr>
              <a:t>(大概0.5个身位)</a:t>
            </a:r>
          </a:p>
          <a:p>
            <a:pPr algn="just">
              <a:lnSpc>
                <a:spcPct val="150000"/>
              </a:lnSpc>
            </a:pPr>
            <a:r>
              <a:rPr lang="en-US" sz="2000" dirty="0">
                <a:solidFill>
                  <a:schemeClr val="bg1"/>
                </a:solidFill>
              </a:rPr>
              <a:t>  2</a:t>
            </a:r>
            <a:r>
              <a:rPr lang="zh-CN" altLang="en-US" sz="2000" dirty="0">
                <a:solidFill>
                  <a:schemeClr val="bg1"/>
                </a:solidFill>
              </a:rPr>
              <a:t>、</a:t>
            </a:r>
            <a:r>
              <a:rPr lang="en-US" sz="2000" dirty="0">
                <a:solidFill>
                  <a:schemeClr val="bg1"/>
                </a:solidFill>
              </a:rPr>
              <a:t>出手位置(初射点)修正(不同坡度方向不同)</a:t>
            </a:r>
          </a:p>
          <a:p>
            <a:pPr algn="just">
              <a:lnSpc>
                <a:spcPct val="150000"/>
              </a:lnSpc>
            </a:pPr>
            <a:r>
              <a:rPr lang="en-US" sz="2000" dirty="0">
                <a:solidFill>
                  <a:schemeClr val="bg1"/>
                </a:solidFill>
              </a:rPr>
              <a:t>  3</a:t>
            </a:r>
            <a:r>
              <a:rPr lang="zh-CN" altLang="en-US" sz="2000" dirty="0">
                <a:solidFill>
                  <a:schemeClr val="bg1"/>
                </a:solidFill>
              </a:rPr>
              <a:t>、</a:t>
            </a:r>
            <a:r>
              <a:rPr lang="en-US" sz="2000" dirty="0">
                <a:solidFill>
                  <a:schemeClr val="bg1"/>
                </a:solidFill>
              </a:rPr>
              <a:t>出手半径长度不可忽略(大概0.8个身位)</a:t>
            </a:r>
          </a:p>
          <a:p>
            <a:pPr algn="just">
              <a:lnSpc>
                <a:spcPct val="150000"/>
              </a:lnSpc>
            </a:pPr>
            <a:r>
              <a:rPr lang="en-US" altLang="zh-CN" sz="2000" dirty="0">
                <a:solidFill>
                  <a:schemeClr val="bg1"/>
                </a:solidFill>
              </a:rPr>
              <a:t>  4</a:t>
            </a:r>
            <a:r>
              <a:rPr lang="zh-CN" altLang="en-US" sz="2000" dirty="0">
                <a:solidFill>
                  <a:schemeClr val="bg1"/>
                </a:solidFill>
              </a:rPr>
              <a:t>、</a:t>
            </a:r>
            <a:r>
              <a:rPr lang="en-US" sz="2000" dirty="0">
                <a:solidFill>
                  <a:schemeClr val="bg1"/>
                </a:solidFill>
              </a:rPr>
              <a:t>半径影响因子(实验过程中引入，最后被摈弃并设为1)</a:t>
            </a:r>
          </a:p>
          <a:p>
            <a:pPr algn="just">
              <a:lnSpc>
                <a:spcPct val="150000"/>
              </a:lnSpc>
            </a:pPr>
            <a:r>
              <a:rPr lang="en-US" sz="2000" dirty="0">
                <a:solidFill>
                  <a:schemeClr val="bg1"/>
                </a:solidFill>
              </a:rPr>
              <a:t>  5</a:t>
            </a:r>
            <a:r>
              <a:rPr lang="zh-CN" altLang="en-US" sz="2000" dirty="0">
                <a:solidFill>
                  <a:schemeClr val="bg1"/>
                </a:solidFill>
              </a:rPr>
              <a:t>、</a:t>
            </a:r>
            <a:r>
              <a:rPr lang="en-US" sz="2000" dirty="0">
                <a:solidFill>
                  <a:schemeClr val="bg1"/>
                </a:solidFill>
              </a:rPr>
              <a:t>坡度对出手点的影响</a:t>
            </a:r>
          </a:p>
          <a:p>
            <a:pPr algn="just">
              <a:lnSpc>
                <a:spcPct val="150000"/>
              </a:lnSpc>
            </a:pPr>
            <a:r>
              <a:rPr lang="en-US" sz="2000" dirty="0">
                <a:solidFill>
                  <a:schemeClr val="bg1"/>
                </a:solidFill>
              </a:rPr>
              <a:t>  6</a:t>
            </a:r>
            <a:r>
              <a:rPr lang="zh-CN" altLang="en-US" sz="2000" dirty="0">
                <a:solidFill>
                  <a:schemeClr val="bg1"/>
                </a:solidFill>
              </a:rPr>
              <a:t>、</a:t>
            </a:r>
            <a:r>
              <a:rPr lang="en-US" sz="2000" dirty="0">
                <a:solidFill>
                  <a:schemeClr val="bg1"/>
                </a:solidFill>
              </a:rPr>
              <a:t>坡度如何简单便捷地被用户测量</a:t>
            </a:r>
          </a:p>
          <a:p>
            <a:pPr algn="just">
              <a:lnSpc>
                <a:spcPct val="150000"/>
              </a:lnSpc>
            </a:pPr>
            <a:r>
              <a:rPr lang="en-US" sz="2000" dirty="0">
                <a:solidFill>
                  <a:schemeClr val="bg1"/>
                </a:solidFill>
              </a:rPr>
              <a:t>  7</a:t>
            </a:r>
            <a:r>
              <a:rPr lang="zh-CN" altLang="en-US" sz="2000" dirty="0">
                <a:solidFill>
                  <a:schemeClr val="bg1"/>
                </a:solidFill>
              </a:rPr>
              <a:t>、</a:t>
            </a:r>
            <a:r>
              <a:rPr lang="en-US" sz="2000" dirty="0">
                <a:solidFill>
                  <a:schemeClr val="bg1"/>
                </a:solidFill>
              </a:rPr>
              <a:t>各种数据的实际值到代入值的转换关系(需除以相对系数)</a:t>
            </a:r>
          </a:p>
        </p:txBody>
      </p:sp>
      <p:sp>
        <p:nvSpPr>
          <p:cNvPr id="9" name="Shape 329">
            <a:extLst>
              <a:ext uri="{FF2B5EF4-FFF2-40B4-BE49-F238E27FC236}">
                <a16:creationId xmlns:a16="http://schemas.microsoft.com/office/drawing/2014/main" id="{69B8296C-C308-47BD-A074-7FB52FF4CE94}"/>
              </a:ext>
            </a:extLst>
          </p:cNvPr>
          <p:cNvSpPr/>
          <p:nvPr/>
        </p:nvSpPr>
        <p:spPr>
          <a:xfrm>
            <a:off x="7500714" y="1563924"/>
            <a:ext cx="3825336" cy="1114665"/>
          </a:xfrm>
          <a:prstGeom prst="wedgeRectCallout">
            <a:avLst>
              <a:gd name="adj1" fmla="val -59629"/>
              <a:gd name="adj2" fmla="val -364"/>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lumMod val="75000"/>
                  </a:schemeClr>
                </a:solidFill>
              </a:rPr>
              <a:t>这便是页游辅助作者，对手游辅助束手无策的原因！</a:t>
            </a:r>
            <a:endParaRPr dirty="0">
              <a:solidFill>
                <a:schemeClr val="accent1">
                  <a:lumMod val="75000"/>
                </a:schemeClr>
              </a:solidFill>
            </a:endParaRPr>
          </a:p>
        </p:txBody>
      </p:sp>
      <p:pic>
        <p:nvPicPr>
          <p:cNvPr id="2" name="图片 1">
            <a:extLst>
              <a:ext uri="{FF2B5EF4-FFF2-40B4-BE49-F238E27FC236}">
                <a16:creationId xmlns:a16="http://schemas.microsoft.com/office/drawing/2014/main" id="{9A6012D0-6D16-440A-9D57-02888E94EAE5}"/>
              </a:ext>
            </a:extLst>
          </p:cNvPr>
          <p:cNvPicPr>
            <a:picLocks noChangeAspect="1"/>
          </p:cNvPicPr>
          <p:nvPr/>
        </p:nvPicPr>
        <p:blipFill>
          <a:blip r:embed="rId3"/>
          <a:stretch>
            <a:fillRect/>
          </a:stretch>
        </p:blipFill>
        <p:spPr>
          <a:xfrm>
            <a:off x="8412524" y="2678589"/>
            <a:ext cx="2913525" cy="3375702"/>
          </a:xfrm>
          <a:prstGeom prst="rect">
            <a:avLst/>
          </a:prstGeom>
        </p:spPr>
      </p:pic>
      <p:sp>
        <p:nvSpPr>
          <p:cNvPr id="11" name="矩形 10">
            <a:extLst>
              <a:ext uri="{FF2B5EF4-FFF2-40B4-BE49-F238E27FC236}">
                <a16:creationId xmlns:a16="http://schemas.microsoft.com/office/drawing/2014/main" id="{F9476C71-CB43-4112-BD47-7805D28B2BF9}"/>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星尘手游辅助的创新点体现在数学上新增了</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7</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项修正，高度还原游戏细节，是市面上唯一能实现高精度打击的辅助，并且具有防无解功能。</a:t>
            </a:r>
          </a:p>
        </p:txBody>
      </p:sp>
    </p:spTree>
    <p:extLst>
      <p:ext uri="{BB962C8B-B14F-4D97-AF65-F5344CB8AC3E}">
        <p14:creationId xmlns:p14="http://schemas.microsoft.com/office/powerpoint/2010/main" val="2843970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600"/>
                                        <p:tgtEl>
                                          <p:spTgt spid="49"/>
                                        </p:tgtEl>
                                      </p:cBhvr>
                                    </p:animEffect>
                                    <p:anim calcmode="lin" valueType="num">
                                      <p:cBhvr>
                                        <p:cTn id="8" dur="600" fill="hold"/>
                                        <p:tgtEl>
                                          <p:spTgt spid="49"/>
                                        </p:tgtEl>
                                        <p:attrNameLst>
                                          <p:attrName>ppt_x</p:attrName>
                                        </p:attrNameLst>
                                      </p:cBhvr>
                                      <p:tavLst>
                                        <p:tav tm="0">
                                          <p:val>
                                            <p:strVal val="#ppt_x"/>
                                          </p:val>
                                        </p:tav>
                                        <p:tav tm="100000">
                                          <p:val>
                                            <p:strVal val="#ppt_x"/>
                                          </p:val>
                                        </p:tav>
                                      </p:tavLst>
                                    </p:anim>
                                    <p:anim calcmode="lin" valueType="num">
                                      <p:cBhvr>
                                        <p:cTn id="9" dur="600" fill="hold"/>
                                        <p:tgtEl>
                                          <p:spTgt spid="4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600"/>
                                        <p:tgtEl>
                                          <p:spTgt spid="50"/>
                                        </p:tgtEl>
                                      </p:cBhvr>
                                    </p:animEffect>
                                    <p:anim calcmode="lin" valueType="num">
                                      <p:cBhvr>
                                        <p:cTn id="13" dur="600" fill="hold"/>
                                        <p:tgtEl>
                                          <p:spTgt spid="50"/>
                                        </p:tgtEl>
                                        <p:attrNameLst>
                                          <p:attrName>ppt_x</p:attrName>
                                        </p:attrNameLst>
                                      </p:cBhvr>
                                      <p:tavLst>
                                        <p:tav tm="0">
                                          <p:val>
                                            <p:strVal val="#ppt_x"/>
                                          </p:val>
                                        </p:tav>
                                        <p:tav tm="100000">
                                          <p:val>
                                            <p:strVal val="#ppt_x"/>
                                          </p:val>
                                        </p:tav>
                                      </p:tavLst>
                                    </p:anim>
                                    <p:anim calcmode="lin" valueType="num">
                                      <p:cBhvr>
                                        <p:cTn id="14" dur="6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600"/>
                                        <p:tgtEl>
                                          <p:spTgt spid="52"/>
                                        </p:tgtEl>
                                      </p:cBhvr>
                                    </p:animEffect>
                                    <p:anim calcmode="lin" valueType="num">
                                      <p:cBhvr>
                                        <p:cTn id="18" dur="600" fill="hold"/>
                                        <p:tgtEl>
                                          <p:spTgt spid="52"/>
                                        </p:tgtEl>
                                        <p:attrNameLst>
                                          <p:attrName>ppt_x</p:attrName>
                                        </p:attrNameLst>
                                      </p:cBhvr>
                                      <p:tavLst>
                                        <p:tav tm="0">
                                          <p:val>
                                            <p:strVal val="#ppt_x"/>
                                          </p:val>
                                        </p:tav>
                                        <p:tav tm="100000">
                                          <p:val>
                                            <p:strVal val="#ppt_x"/>
                                          </p:val>
                                        </p:tav>
                                      </p:tavLst>
                                    </p:anim>
                                    <p:anim calcmode="lin" valueType="num">
                                      <p:cBhvr>
                                        <p:cTn id="19" dur="6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600"/>
                                        <p:tgtEl>
                                          <p:spTgt spid="53"/>
                                        </p:tgtEl>
                                      </p:cBhvr>
                                    </p:animEffect>
                                    <p:anim calcmode="lin" valueType="num">
                                      <p:cBhvr>
                                        <p:cTn id="23" dur="600" fill="hold"/>
                                        <p:tgtEl>
                                          <p:spTgt spid="53"/>
                                        </p:tgtEl>
                                        <p:attrNameLst>
                                          <p:attrName>ppt_x</p:attrName>
                                        </p:attrNameLst>
                                      </p:cBhvr>
                                      <p:tavLst>
                                        <p:tav tm="0">
                                          <p:val>
                                            <p:strVal val="#ppt_x"/>
                                          </p:val>
                                        </p:tav>
                                        <p:tav tm="100000">
                                          <p:val>
                                            <p:strVal val="#ppt_x"/>
                                          </p:val>
                                        </p:tav>
                                      </p:tavLst>
                                    </p:anim>
                                    <p:anim calcmode="lin" valueType="num">
                                      <p:cBhvr>
                                        <p:cTn id="24" dur="600" fill="hold"/>
                                        <p:tgtEl>
                                          <p:spTgt spid="53"/>
                                        </p:tgtEl>
                                        <p:attrNameLst>
                                          <p:attrName>ppt_y</p:attrName>
                                        </p:attrNameLst>
                                      </p:cBhvr>
                                      <p:tavLst>
                                        <p:tav tm="0">
                                          <p:val>
                                            <p:strVal val="#ppt_y+.1"/>
                                          </p:val>
                                        </p:tav>
                                        <p:tav tm="100000">
                                          <p:val>
                                            <p:strVal val="#ppt_y"/>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600"/>
                                        <p:tgtEl>
                                          <p:spTgt spid="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600"/>
                                        <p:tgtEl>
                                          <p:spTgt spid="9"/>
                                        </p:tgtEl>
                                      </p:cBhvr>
                                    </p:animEffect>
                                  </p:childTnLst>
                                </p:cTn>
                              </p:par>
                              <p:par>
                                <p:cTn id="31" presetID="3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600" fill="hold"/>
                                        <p:tgtEl>
                                          <p:spTgt spid="2"/>
                                        </p:tgtEl>
                                        <p:attrNameLst>
                                          <p:attrName>ppt_w</p:attrName>
                                        </p:attrNameLst>
                                      </p:cBhvr>
                                      <p:tavLst>
                                        <p:tav tm="0">
                                          <p:val>
                                            <p:fltVal val="0"/>
                                          </p:val>
                                        </p:tav>
                                        <p:tav tm="100000">
                                          <p:val>
                                            <p:strVal val="#ppt_w"/>
                                          </p:val>
                                        </p:tav>
                                      </p:tavLst>
                                    </p:anim>
                                    <p:anim calcmode="lin" valueType="num">
                                      <p:cBhvr>
                                        <p:cTn id="34" dur="600" fill="hold"/>
                                        <p:tgtEl>
                                          <p:spTgt spid="2"/>
                                        </p:tgtEl>
                                        <p:attrNameLst>
                                          <p:attrName>ppt_h</p:attrName>
                                        </p:attrNameLst>
                                      </p:cBhvr>
                                      <p:tavLst>
                                        <p:tav tm="0">
                                          <p:val>
                                            <p:fltVal val="0"/>
                                          </p:val>
                                        </p:tav>
                                        <p:tav tm="100000">
                                          <p:val>
                                            <p:strVal val="#ppt_h"/>
                                          </p:val>
                                        </p:tav>
                                      </p:tavLst>
                                    </p:anim>
                                    <p:anim calcmode="lin" valueType="num">
                                      <p:cBhvr>
                                        <p:cTn id="35" dur="600" fill="hold"/>
                                        <p:tgtEl>
                                          <p:spTgt spid="2"/>
                                        </p:tgtEl>
                                        <p:attrNameLst>
                                          <p:attrName>style.rotation</p:attrName>
                                        </p:attrNameLst>
                                      </p:cBhvr>
                                      <p:tavLst>
                                        <p:tav tm="0">
                                          <p:val>
                                            <p:fltVal val="90"/>
                                          </p:val>
                                        </p:tav>
                                        <p:tav tm="100000">
                                          <p:val>
                                            <p:fltVal val="0"/>
                                          </p:val>
                                        </p:tav>
                                      </p:tavLst>
                                    </p:anim>
                                    <p:animEffect transition="in" filter="fade">
                                      <p:cBhvr>
                                        <p:cTn id="36" dur="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50" grpId="0"/>
      <p:bldP spid="53" grpId="0" bldLvl="0" animBg="1"/>
      <p:bldP spid="4" grpId="0"/>
      <p:bldP spid="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210555" y="4059474"/>
            <a:ext cx="6357713" cy="794949"/>
          </a:xfrm>
          <a:prstGeom prst="roundRect">
            <a:avLst>
              <a:gd name="adj" fmla="val 310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3"/>
          <p:cNvSpPr txBox="1"/>
          <p:nvPr/>
        </p:nvSpPr>
        <p:spPr>
          <a:xfrm>
            <a:off x="508795" y="425699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400" b="1">
                <a:solidFill>
                  <a:srgbClr val="44546A"/>
                </a:solidFill>
                <a:latin typeface="+mn-ea"/>
              </a:defRPr>
            </a:lvl1pPr>
          </a:lstStyle>
          <a:p>
            <a:r>
              <a:rPr lang="zh-CN" altLang="en-US" sz="2000" dirty="0">
                <a:solidFill>
                  <a:srgbClr val="141158"/>
                </a:solidFill>
              </a:rPr>
              <a:t>创新点三</a:t>
            </a:r>
          </a:p>
        </p:txBody>
      </p:sp>
      <p:cxnSp>
        <p:nvCxnSpPr>
          <p:cNvPr id="52" name="Straight Connector 51"/>
          <p:cNvCxnSpPr/>
          <p:nvPr/>
        </p:nvCxnSpPr>
        <p:spPr>
          <a:xfrm>
            <a:off x="465360" y="4059474"/>
            <a:ext cx="0" cy="128689"/>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53" name="Round Same Side Corner Rectangle 52"/>
          <p:cNvSpPr/>
          <p:nvPr/>
        </p:nvSpPr>
        <p:spPr>
          <a:xfrm rot="5400000">
            <a:off x="3985155" y="2271310"/>
            <a:ext cx="794950" cy="4371279"/>
          </a:xfrm>
          <a:prstGeom prst="round2SameRect">
            <a:avLst>
              <a:gd name="adj1" fmla="val 3575"/>
              <a:gd name="adj2" fmla="val 0"/>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210555" y="1669225"/>
            <a:ext cx="6357713" cy="794949"/>
          </a:xfrm>
          <a:prstGeom prst="roundRect">
            <a:avLst>
              <a:gd name="adj" fmla="val 310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itle 3"/>
          <p:cNvSpPr txBox="1"/>
          <p:nvPr/>
        </p:nvSpPr>
        <p:spPr>
          <a:xfrm>
            <a:off x="508160" y="1880715"/>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400" b="1">
                <a:solidFill>
                  <a:srgbClr val="44546A"/>
                </a:solidFill>
                <a:latin typeface="+mn-ea"/>
              </a:defRPr>
            </a:lvl1pPr>
          </a:lstStyle>
          <a:p>
            <a:r>
              <a:rPr lang="zh-CN" altLang="en-US" sz="2000" dirty="0">
                <a:solidFill>
                  <a:srgbClr val="141158"/>
                </a:solidFill>
              </a:rPr>
              <a:t>创新点二</a:t>
            </a:r>
          </a:p>
        </p:txBody>
      </p:sp>
      <p:cxnSp>
        <p:nvCxnSpPr>
          <p:cNvPr id="133" name="Straight Connector 132"/>
          <p:cNvCxnSpPr/>
          <p:nvPr/>
        </p:nvCxnSpPr>
        <p:spPr>
          <a:xfrm>
            <a:off x="465360" y="1669225"/>
            <a:ext cx="0" cy="128689"/>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34" name="Round Same Side Corner Rectangle 133"/>
          <p:cNvSpPr/>
          <p:nvPr/>
        </p:nvSpPr>
        <p:spPr>
          <a:xfrm rot="5400000">
            <a:off x="3985155" y="-118939"/>
            <a:ext cx="794950" cy="4371279"/>
          </a:xfrm>
          <a:prstGeom prst="round2SameRect">
            <a:avLst>
              <a:gd name="adj1" fmla="val 3575"/>
              <a:gd name="adj2" fmla="val 0"/>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占位符 13"/>
          <p:cNvSpPr>
            <a:spLocks noGrp="1"/>
          </p:cNvSpPr>
          <p:nvPr>
            <p:ph type="body" sz="quarter" idx="10"/>
          </p:nvPr>
        </p:nvSpPr>
        <p:spPr>
          <a:xfrm>
            <a:off x="3843866" y="546314"/>
            <a:ext cx="4504268" cy="439738"/>
          </a:xfrm>
        </p:spPr>
        <p:txBody>
          <a:bodyPr/>
          <a:lstStyle/>
          <a:p>
            <a:r>
              <a:rPr lang="zh-CN" altLang="en-US" b="1" dirty="0">
                <a:latin typeface="方正喵呜体" panose="02010600010101010101" pitchFamily="2" charset="-122"/>
                <a:ea typeface="方正喵呜体" panose="02010600010101010101" pitchFamily="2" charset="-122"/>
              </a:rPr>
              <a:t>创新点</a:t>
            </a:r>
            <a:r>
              <a:rPr lang="en-US" altLang="zh-CN" b="1" dirty="0">
                <a:latin typeface="方正喵呜体" panose="02010600010101010101" pitchFamily="2" charset="-122"/>
                <a:ea typeface="方正喵呜体" panose="02010600010101010101" pitchFamily="2" charset="-122"/>
              </a:rPr>
              <a:t>-</a:t>
            </a:r>
            <a:r>
              <a:rPr lang="zh-CN" altLang="en-US" b="1" dirty="0">
                <a:latin typeface="方正喵呜体" panose="02010600010101010101" pitchFamily="2" charset="-122"/>
                <a:ea typeface="方正喵呜体" panose="02010600010101010101" pitchFamily="2" charset="-122"/>
              </a:rPr>
              <a:t>手游辅助</a:t>
            </a:r>
          </a:p>
        </p:txBody>
      </p:sp>
      <p:sp>
        <p:nvSpPr>
          <p:cNvPr id="215" name="文本框 214"/>
          <p:cNvSpPr txBox="1"/>
          <p:nvPr/>
        </p:nvSpPr>
        <p:spPr>
          <a:xfrm>
            <a:off x="6673850" y="1669415"/>
            <a:ext cx="5384800" cy="2168525"/>
          </a:xfrm>
          <a:prstGeom prst="rect">
            <a:avLst/>
          </a:prstGeom>
          <a:noFill/>
        </p:spPr>
        <p:txBody>
          <a:bodyPr wrap="square" rtlCol="0">
            <a:spAutoFit/>
          </a:bodyPr>
          <a:lstStyle/>
          <a:p>
            <a:pPr algn="just">
              <a:lnSpc>
                <a:spcPct val="150000"/>
              </a:lnSpc>
            </a:pPr>
            <a:r>
              <a:rPr lang="en-US" dirty="0">
                <a:solidFill>
                  <a:schemeClr val="bg1"/>
                </a:solidFill>
              </a:rPr>
              <a:t>      </a:t>
            </a:r>
            <a:r>
              <a:rPr dirty="0">
                <a:solidFill>
                  <a:schemeClr val="bg1"/>
                </a:solidFill>
              </a:rPr>
              <a:t>目前手游辅助市场尚未出现同类辅助。各大手游助手提供的弹弹堂辅助专区中未搜索到同类型高精度打击辅助，而对当前的5v5大型齐射战的长达一年半的长期观察，也均为见到大规模、同特点、均精准的蓄力模式、远距离拉线模式使用者存在。</a:t>
            </a:r>
          </a:p>
        </p:txBody>
      </p:sp>
      <p:sp>
        <p:nvSpPr>
          <p:cNvPr id="3" name="文本框 2"/>
          <p:cNvSpPr txBox="1"/>
          <p:nvPr/>
        </p:nvSpPr>
        <p:spPr>
          <a:xfrm>
            <a:off x="2310765" y="1850390"/>
            <a:ext cx="4257675" cy="460375"/>
          </a:xfrm>
          <a:prstGeom prst="rect">
            <a:avLst/>
          </a:prstGeom>
          <a:noFill/>
        </p:spPr>
        <p:txBody>
          <a:bodyPr wrap="square" rtlCol="0">
            <a:spAutoFit/>
          </a:bodyPr>
          <a:lstStyle/>
          <a:p>
            <a:r>
              <a:rPr lang="zh-CN" altLang="en-US" sz="2400" b="1" dirty="0">
                <a:solidFill>
                  <a:schemeClr val="bg1"/>
                </a:solidFill>
                <a:latin typeface="楷体" panose="02010609060101010101" charset="-122"/>
                <a:ea typeface="楷体" panose="02010609060101010101" charset="-122"/>
              </a:rPr>
              <a:t>市面上尚无同类软件并驾齐驱</a:t>
            </a:r>
          </a:p>
        </p:txBody>
      </p:sp>
      <p:sp>
        <p:nvSpPr>
          <p:cNvPr id="15" name="文本框 14"/>
          <p:cNvSpPr txBox="1"/>
          <p:nvPr/>
        </p:nvSpPr>
        <p:spPr>
          <a:xfrm>
            <a:off x="2341245" y="4225925"/>
            <a:ext cx="4196715" cy="460375"/>
          </a:xfrm>
          <a:prstGeom prst="rect">
            <a:avLst/>
          </a:prstGeom>
          <a:noFill/>
        </p:spPr>
        <p:txBody>
          <a:bodyPr wrap="square" rtlCol="0">
            <a:spAutoFit/>
          </a:bodyPr>
          <a:lstStyle/>
          <a:p>
            <a:pPr algn="ctr"/>
            <a:r>
              <a:rPr lang="zh-CN" altLang="en-US" sz="2400" b="1" dirty="0">
                <a:solidFill>
                  <a:schemeClr val="bg1"/>
                </a:solidFill>
                <a:latin typeface="楷体" panose="02010609060101010101" charset="-122"/>
                <a:ea typeface="楷体" panose="02010609060101010101" charset="-122"/>
              </a:rPr>
              <a:t>防无解功能</a:t>
            </a:r>
          </a:p>
        </p:txBody>
      </p:sp>
      <p:sp>
        <p:nvSpPr>
          <p:cNvPr id="4" name="文本框 3"/>
          <p:cNvSpPr txBox="1"/>
          <p:nvPr/>
        </p:nvSpPr>
        <p:spPr>
          <a:xfrm>
            <a:off x="6673850" y="3899370"/>
            <a:ext cx="5384800" cy="2958630"/>
          </a:xfrm>
          <a:prstGeom prst="rect">
            <a:avLst/>
          </a:prstGeom>
          <a:noFill/>
        </p:spPr>
        <p:txBody>
          <a:bodyPr wrap="square" rtlCol="0">
            <a:spAutoFit/>
          </a:bodyPr>
          <a:lstStyle/>
          <a:p>
            <a:pPr algn="just">
              <a:lnSpc>
                <a:spcPct val="150000"/>
              </a:lnSpc>
            </a:pPr>
            <a:r>
              <a:rPr lang="zh-CN" altLang="en-US" dirty="0">
                <a:solidFill>
                  <a:schemeClr val="bg1"/>
                </a:solidFill>
              </a:rPr>
              <a:t>      解算超越方程就涉及到有解无解，对初始条件</a:t>
            </a:r>
            <a:r>
              <a:rPr lang="en-US" altLang="zh-CN" dirty="0">
                <a:solidFill>
                  <a:schemeClr val="bg1"/>
                </a:solidFill>
              </a:rPr>
              <a:t>/</a:t>
            </a:r>
            <a:r>
              <a:rPr lang="zh-CN" altLang="en-US" dirty="0">
                <a:solidFill>
                  <a:schemeClr val="bg1"/>
                </a:solidFill>
              </a:rPr>
              <a:t>实时捕获值是否敏感，若敏感如何降低对连续输入量特定拒绝值的敏感程度，以提高可解率；若有解怎么解，有多少个解；无解会导致程序崩溃，则如何避免在无解的情况下程序崩溃，或者从源头上想办法如何避免无解；以及在建立了防无解功能后，有解所可能产生的误解，如何筛选出它们。</a:t>
            </a:r>
            <a:endParaRPr lang="en-US" dirty="0">
              <a:solidFill>
                <a:schemeClr val="bg1"/>
              </a:solidFill>
            </a:endParaRPr>
          </a:p>
        </p:txBody>
      </p:sp>
      <p:sp>
        <p:nvSpPr>
          <p:cNvPr id="16" name="Shape 329">
            <a:extLst>
              <a:ext uri="{FF2B5EF4-FFF2-40B4-BE49-F238E27FC236}">
                <a16:creationId xmlns:a16="http://schemas.microsoft.com/office/drawing/2014/main" id="{7042637F-FBE8-45E9-9D8B-ED9CB31EF52E}"/>
              </a:ext>
            </a:extLst>
          </p:cNvPr>
          <p:cNvSpPr/>
          <p:nvPr/>
        </p:nvSpPr>
        <p:spPr>
          <a:xfrm>
            <a:off x="3917540" y="2897817"/>
            <a:ext cx="2178460" cy="794950"/>
          </a:xfrm>
          <a:prstGeom prst="wedgeRectCallout">
            <a:avLst>
              <a:gd name="adj1" fmla="val 70482"/>
              <a:gd name="adj2" fmla="val -42545"/>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lumMod val="75000"/>
                  </a:schemeClr>
                </a:solidFill>
              </a:rPr>
              <a:t>同行很难做出！</a:t>
            </a:r>
            <a:endParaRPr dirty="0">
              <a:solidFill>
                <a:schemeClr val="accent1">
                  <a:lumMod val="75000"/>
                </a:schemeClr>
              </a:solidFill>
            </a:endParaRPr>
          </a:p>
        </p:txBody>
      </p:sp>
      <p:sp>
        <p:nvSpPr>
          <p:cNvPr id="17" name="Shape 329">
            <a:extLst>
              <a:ext uri="{FF2B5EF4-FFF2-40B4-BE49-F238E27FC236}">
                <a16:creationId xmlns:a16="http://schemas.microsoft.com/office/drawing/2014/main" id="{36454A6C-3964-46EA-97DE-016387041579}"/>
              </a:ext>
            </a:extLst>
          </p:cNvPr>
          <p:cNvSpPr/>
          <p:nvPr/>
        </p:nvSpPr>
        <p:spPr>
          <a:xfrm>
            <a:off x="3917540" y="5288065"/>
            <a:ext cx="2178460" cy="794950"/>
          </a:xfrm>
          <a:prstGeom prst="wedgeRectCallout">
            <a:avLst>
              <a:gd name="adj1" fmla="val 70482"/>
              <a:gd name="adj2" fmla="val -42545"/>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lumMod val="75000"/>
                  </a:schemeClr>
                </a:solidFill>
              </a:rPr>
              <a:t>确保稳定运行！</a:t>
            </a:r>
            <a:endParaRPr dirty="0">
              <a:solidFill>
                <a:schemeClr val="accent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250" advClick="0" advTm="3000">
        <p14:reveal/>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600"/>
                                        <p:tgtEl>
                                          <p:spTgt spid="21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600"/>
                                        <p:tgtEl>
                                          <p:spTgt spid="130"/>
                                        </p:tgtEl>
                                      </p:cBhvr>
                                    </p:animEffect>
                                    <p:anim calcmode="lin" valueType="num">
                                      <p:cBhvr>
                                        <p:cTn id="11" dur="600" fill="hold"/>
                                        <p:tgtEl>
                                          <p:spTgt spid="130"/>
                                        </p:tgtEl>
                                        <p:attrNameLst>
                                          <p:attrName>ppt_x</p:attrName>
                                        </p:attrNameLst>
                                      </p:cBhvr>
                                      <p:tavLst>
                                        <p:tav tm="0">
                                          <p:val>
                                            <p:strVal val="#ppt_x"/>
                                          </p:val>
                                        </p:tav>
                                        <p:tav tm="100000">
                                          <p:val>
                                            <p:strVal val="#ppt_x"/>
                                          </p:val>
                                        </p:tav>
                                      </p:tavLst>
                                    </p:anim>
                                    <p:anim calcmode="lin" valueType="num">
                                      <p:cBhvr>
                                        <p:cTn id="12" dur="600" fill="hold"/>
                                        <p:tgtEl>
                                          <p:spTgt spid="13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600"/>
                                        <p:tgtEl>
                                          <p:spTgt spid="131"/>
                                        </p:tgtEl>
                                      </p:cBhvr>
                                    </p:animEffect>
                                    <p:anim calcmode="lin" valueType="num">
                                      <p:cBhvr>
                                        <p:cTn id="16" dur="600" fill="hold"/>
                                        <p:tgtEl>
                                          <p:spTgt spid="131"/>
                                        </p:tgtEl>
                                        <p:attrNameLst>
                                          <p:attrName>ppt_x</p:attrName>
                                        </p:attrNameLst>
                                      </p:cBhvr>
                                      <p:tavLst>
                                        <p:tav tm="0">
                                          <p:val>
                                            <p:strVal val="#ppt_x"/>
                                          </p:val>
                                        </p:tav>
                                        <p:tav tm="100000">
                                          <p:val>
                                            <p:strVal val="#ppt_x"/>
                                          </p:val>
                                        </p:tav>
                                      </p:tavLst>
                                    </p:anim>
                                    <p:anim calcmode="lin" valueType="num">
                                      <p:cBhvr>
                                        <p:cTn id="17" dur="600" fill="hold"/>
                                        <p:tgtEl>
                                          <p:spTgt spid="13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33"/>
                                        </p:tgtEl>
                                        <p:attrNameLst>
                                          <p:attrName>style.visibility</p:attrName>
                                        </p:attrNameLst>
                                      </p:cBhvr>
                                      <p:to>
                                        <p:strVal val="visible"/>
                                      </p:to>
                                    </p:set>
                                    <p:animEffect transition="in" filter="fade">
                                      <p:cBhvr>
                                        <p:cTn id="20" dur="600"/>
                                        <p:tgtEl>
                                          <p:spTgt spid="133"/>
                                        </p:tgtEl>
                                      </p:cBhvr>
                                    </p:animEffect>
                                    <p:anim calcmode="lin" valueType="num">
                                      <p:cBhvr>
                                        <p:cTn id="21" dur="600" fill="hold"/>
                                        <p:tgtEl>
                                          <p:spTgt spid="133"/>
                                        </p:tgtEl>
                                        <p:attrNameLst>
                                          <p:attrName>ppt_x</p:attrName>
                                        </p:attrNameLst>
                                      </p:cBhvr>
                                      <p:tavLst>
                                        <p:tav tm="0">
                                          <p:val>
                                            <p:strVal val="#ppt_x"/>
                                          </p:val>
                                        </p:tav>
                                        <p:tav tm="100000">
                                          <p:val>
                                            <p:strVal val="#ppt_x"/>
                                          </p:val>
                                        </p:tav>
                                      </p:tavLst>
                                    </p:anim>
                                    <p:anim calcmode="lin" valueType="num">
                                      <p:cBhvr>
                                        <p:cTn id="22" dur="600" fill="hold"/>
                                        <p:tgtEl>
                                          <p:spTgt spid="13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600"/>
                                        <p:tgtEl>
                                          <p:spTgt spid="134"/>
                                        </p:tgtEl>
                                      </p:cBhvr>
                                    </p:animEffect>
                                    <p:anim calcmode="lin" valueType="num">
                                      <p:cBhvr>
                                        <p:cTn id="26" dur="600" fill="hold"/>
                                        <p:tgtEl>
                                          <p:spTgt spid="134"/>
                                        </p:tgtEl>
                                        <p:attrNameLst>
                                          <p:attrName>ppt_x</p:attrName>
                                        </p:attrNameLst>
                                      </p:cBhvr>
                                      <p:tavLst>
                                        <p:tav tm="0">
                                          <p:val>
                                            <p:strVal val="#ppt_x"/>
                                          </p:val>
                                        </p:tav>
                                        <p:tav tm="100000">
                                          <p:val>
                                            <p:strVal val="#ppt_x"/>
                                          </p:val>
                                        </p:tav>
                                      </p:tavLst>
                                    </p:anim>
                                    <p:anim calcmode="lin" valueType="num">
                                      <p:cBhvr>
                                        <p:cTn id="27" dur="600" fill="hold"/>
                                        <p:tgtEl>
                                          <p:spTgt spid="13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600"/>
                                        <p:tgtEl>
                                          <p:spTgt spid="49"/>
                                        </p:tgtEl>
                                      </p:cBhvr>
                                    </p:animEffect>
                                    <p:anim calcmode="lin" valueType="num">
                                      <p:cBhvr>
                                        <p:cTn id="31" dur="600" fill="hold"/>
                                        <p:tgtEl>
                                          <p:spTgt spid="49"/>
                                        </p:tgtEl>
                                        <p:attrNameLst>
                                          <p:attrName>ppt_x</p:attrName>
                                        </p:attrNameLst>
                                      </p:cBhvr>
                                      <p:tavLst>
                                        <p:tav tm="0">
                                          <p:val>
                                            <p:strVal val="#ppt_x"/>
                                          </p:val>
                                        </p:tav>
                                        <p:tav tm="100000">
                                          <p:val>
                                            <p:strVal val="#ppt_x"/>
                                          </p:val>
                                        </p:tav>
                                      </p:tavLst>
                                    </p:anim>
                                    <p:anim calcmode="lin" valueType="num">
                                      <p:cBhvr>
                                        <p:cTn id="32" dur="600" fill="hold"/>
                                        <p:tgtEl>
                                          <p:spTgt spid="4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600"/>
                                        <p:tgtEl>
                                          <p:spTgt spid="50"/>
                                        </p:tgtEl>
                                      </p:cBhvr>
                                    </p:animEffect>
                                    <p:anim calcmode="lin" valueType="num">
                                      <p:cBhvr>
                                        <p:cTn id="36" dur="600" fill="hold"/>
                                        <p:tgtEl>
                                          <p:spTgt spid="50"/>
                                        </p:tgtEl>
                                        <p:attrNameLst>
                                          <p:attrName>ppt_x</p:attrName>
                                        </p:attrNameLst>
                                      </p:cBhvr>
                                      <p:tavLst>
                                        <p:tav tm="0">
                                          <p:val>
                                            <p:strVal val="#ppt_x"/>
                                          </p:val>
                                        </p:tav>
                                        <p:tav tm="100000">
                                          <p:val>
                                            <p:strVal val="#ppt_x"/>
                                          </p:val>
                                        </p:tav>
                                      </p:tavLst>
                                    </p:anim>
                                    <p:anim calcmode="lin" valueType="num">
                                      <p:cBhvr>
                                        <p:cTn id="37" dur="600" fill="hold"/>
                                        <p:tgtEl>
                                          <p:spTgt spid="50"/>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600"/>
                                        <p:tgtEl>
                                          <p:spTgt spid="52"/>
                                        </p:tgtEl>
                                      </p:cBhvr>
                                    </p:animEffect>
                                    <p:anim calcmode="lin" valueType="num">
                                      <p:cBhvr>
                                        <p:cTn id="41" dur="600" fill="hold"/>
                                        <p:tgtEl>
                                          <p:spTgt spid="52"/>
                                        </p:tgtEl>
                                        <p:attrNameLst>
                                          <p:attrName>ppt_x</p:attrName>
                                        </p:attrNameLst>
                                      </p:cBhvr>
                                      <p:tavLst>
                                        <p:tav tm="0">
                                          <p:val>
                                            <p:strVal val="#ppt_x"/>
                                          </p:val>
                                        </p:tav>
                                        <p:tav tm="100000">
                                          <p:val>
                                            <p:strVal val="#ppt_x"/>
                                          </p:val>
                                        </p:tav>
                                      </p:tavLst>
                                    </p:anim>
                                    <p:anim calcmode="lin" valueType="num">
                                      <p:cBhvr>
                                        <p:cTn id="42" dur="600" fill="hold"/>
                                        <p:tgtEl>
                                          <p:spTgt spid="5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600"/>
                                        <p:tgtEl>
                                          <p:spTgt spid="53"/>
                                        </p:tgtEl>
                                      </p:cBhvr>
                                    </p:animEffect>
                                    <p:anim calcmode="lin" valueType="num">
                                      <p:cBhvr>
                                        <p:cTn id="46" dur="600" fill="hold"/>
                                        <p:tgtEl>
                                          <p:spTgt spid="53"/>
                                        </p:tgtEl>
                                        <p:attrNameLst>
                                          <p:attrName>ppt_x</p:attrName>
                                        </p:attrNameLst>
                                      </p:cBhvr>
                                      <p:tavLst>
                                        <p:tav tm="0">
                                          <p:val>
                                            <p:strVal val="#ppt_x"/>
                                          </p:val>
                                        </p:tav>
                                        <p:tav tm="100000">
                                          <p:val>
                                            <p:strVal val="#ppt_x"/>
                                          </p:val>
                                        </p:tav>
                                      </p:tavLst>
                                    </p:anim>
                                    <p:anim calcmode="lin" valueType="num">
                                      <p:cBhvr>
                                        <p:cTn id="47" dur="600" fill="hold"/>
                                        <p:tgtEl>
                                          <p:spTgt spid="53"/>
                                        </p:tgtEl>
                                        <p:attrNameLst>
                                          <p:attrName>ppt_y</p:attrName>
                                        </p:attrNameLst>
                                      </p:cBhvr>
                                      <p:tavLst>
                                        <p:tav tm="0">
                                          <p:val>
                                            <p:strVal val="#ppt_y+.1"/>
                                          </p:val>
                                        </p:tav>
                                        <p:tav tm="100000">
                                          <p:val>
                                            <p:strVal val="#ppt_y"/>
                                          </p:val>
                                        </p:tav>
                                      </p:tavLst>
                                    </p:anim>
                                  </p:childTnLst>
                                </p:cTn>
                              </p:par>
                              <p:par>
                                <p:cTn id="48" presetID="22" presetClass="entr" presetSubtype="8"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600"/>
                                        <p:tgtEl>
                                          <p:spTgt spid="4"/>
                                        </p:tgtEl>
                                      </p:cBhvr>
                                    </p:animEffect>
                                  </p:childTnLst>
                                </p:cTn>
                              </p:par>
                            </p:childTnLst>
                          </p:cTn>
                        </p:par>
                        <p:par>
                          <p:cTn id="51" fill="hold">
                            <p:stCondLst>
                              <p:cond delay="600"/>
                            </p:stCondLst>
                            <p:childTnLst>
                              <p:par>
                                <p:cTn id="52" presetID="22" presetClass="entr" presetSubtype="8"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600"/>
                                        <p:tgtEl>
                                          <p:spTgt spid="16"/>
                                        </p:tgtEl>
                                      </p:cBhvr>
                                    </p:animEffect>
                                  </p:childTnLst>
                                </p:cTn>
                              </p:par>
                            </p:childTnLst>
                          </p:cTn>
                        </p:par>
                        <p:par>
                          <p:cTn id="55" fill="hold">
                            <p:stCondLst>
                              <p:cond delay="1200"/>
                            </p:stCondLst>
                            <p:childTnLst>
                              <p:par>
                                <p:cTn id="56" presetID="22" presetClass="entr" presetSubtype="8"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6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50" grpId="0"/>
      <p:bldP spid="53" grpId="0" bldLvl="0" animBg="1"/>
      <p:bldP spid="130" grpId="0" bldLvl="0" animBg="1"/>
      <p:bldP spid="131" grpId="0"/>
      <p:bldP spid="134" grpId="0" bldLvl="0" animBg="1"/>
      <p:bldP spid="215" grpId="0"/>
      <p:bldP spid="4" grpId="0"/>
      <p:bldP spid="16" grpId="0" bldLvl="0" animBg="1"/>
      <p:bldP spid="1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1296405" y="1510584"/>
            <a:ext cx="6357713" cy="794949"/>
          </a:xfrm>
          <a:prstGeom prst="roundRect">
            <a:avLst>
              <a:gd name="adj" fmla="val 310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3"/>
          <p:cNvSpPr txBox="1"/>
          <p:nvPr/>
        </p:nvSpPr>
        <p:spPr>
          <a:xfrm>
            <a:off x="1594645" y="170810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400" b="1">
                <a:solidFill>
                  <a:srgbClr val="44546A"/>
                </a:solidFill>
                <a:latin typeface="+mn-ea"/>
              </a:defRPr>
            </a:lvl1pPr>
          </a:lstStyle>
          <a:p>
            <a:r>
              <a:rPr lang="zh-CN" altLang="en-US" sz="2000" dirty="0">
                <a:solidFill>
                  <a:srgbClr val="141158"/>
                </a:solidFill>
              </a:rPr>
              <a:t>创新点一</a:t>
            </a:r>
          </a:p>
        </p:txBody>
      </p:sp>
      <p:cxnSp>
        <p:nvCxnSpPr>
          <p:cNvPr id="52" name="Straight Connector 51"/>
          <p:cNvCxnSpPr/>
          <p:nvPr/>
        </p:nvCxnSpPr>
        <p:spPr>
          <a:xfrm>
            <a:off x="1551210" y="1510584"/>
            <a:ext cx="0" cy="128689"/>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53" name="Round Same Side Corner Rectangle 52"/>
          <p:cNvSpPr/>
          <p:nvPr/>
        </p:nvSpPr>
        <p:spPr>
          <a:xfrm rot="5400000">
            <a:off x="6148070" y="-1353185"/>
            <a:ext cx="795020" cy="6523990"/>
          </a:xfrm>
          <a:prstGeom prst="round2SameRect">
            <a:avLst>
              <a:gd name="adj1" fmla="val 3575"/>
              <a:gd name="adj2" fmla="val 0"/>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占位符 13"/>
          <p:cNvSpPr>
            <a:spLocks noGrp="1"/>
          </p:cNvSpPr>
          <p:nvPr>
            <p:ph type="body" sz="quarter" idx="10"/>
          </p:nvPr>
        </p:nvSpPr>
        <p:spPr>
          <a:xfrm>
            <a:off x="3843866" y="546314"/>
            <a:ext cx="4504268" cy="439738"/>
          </a:xfrm>
        </p:spPr>
        <p:txBody>
          <a:bodyPr/>
          <a:lstStyle/>
          <a:p>
            <a:r>
              <a:rPr lang="zh-CN" altLang="en-US" b="1" dirty="0">
                <a:latin typeface="方正喵呜体" panose="02010600010101010101" pitchFamily="2" charset="-122"/>
                <a:ea typeface="方正喵呜体" panose="02010600010101010101" pitchFamily="2" charset="-122"/>
              </a:rPr>
              <a:t>创新点</a:t>
            </a:r>
            <a:r>
              <a:rPr lang="en-US" altLang="zh-CN" b="1" dirty="0">
                <a:latin typeface="方正喵呜体" panose="02010600010101010101" pitchFamily="2" charset="-122"/>
                <a:ea typeface="方正喵呜体" panose="02010600010101010101" pitchFamily="2" charset="-122"/>
              </a:rPr>
              <a:t>-</a:t>
            </a:r>
            <a:r>
              <a:rPr lang="zh-CN" altLang="en-US" b="1" dirty="0">
                <a:latin typeface="方正喵呜体" panose="02010600010101010101" pitchFamily="2" charset="-122"/>
                <a:ea typeface="方正喵呜体" panose="02010600010101010101" pitchFamily="2" charset="-122"/>
              </a:rPr>
              <a:t>拉线辅助</a:t>
            </a:r>
          </a:p>
        </p:txBody>
      </p:sp>
      <p:sp>
        <p:nvSpPr>
          <p:cNvPr id="15" name="文本框 14"/>
          <p:cNvSpPr txBox="1"/>
          <p:nvPr/>
        </p:nvSpPr>
        <p:spPr>
          <a:xfrm>
            <a:off x="3545840" y="1639570"/>
            <a:ext cx="6095458" cy="460375"/>
          </a:xfrm>
          <a:prstGeom prst="rect">
            <a:avLst/>
          </a:prstGeom>
          <a:noFill/>
        </p:spPr>
        <p:txBody>
          <a:bodyPr wrap="square" rtlCol="0">
            <a:spAutoFit/>
          </a:bodyPr>
          <a:lstStyle/>
          <a:p>
            <a:r>
              <a:rPr lang="zh-CN" altLang="en-US" sz="2400" b="1" dirty="0">
                <a:solidFill>
                  <a:schemeClr val="bg1"/>
                </a:solidFill>
                <a:latin typeface="楷体" panose="02010609060101010101" charset="-122"/>
                <a:ea typeface="楷体" panose="02010609060101010101" charset="-122"/>
              </a:rPr>
              <a:t>手游拉线辅助开启了大地图实时绘图新纪元</a:t>
            </a:r>
          </a:p>
        </p:txBody>
      </p:sp>
      <p:sp>
        <p:nvSpPr>
          <p:cNvPr id="4" name="文本框 3"/>
          <p:cNvSpPr txBox="1"/>
          <p:nvPr/>
        </p:nvSpPr>
        <p:spPr>
          <a:xfrm>
            <a:off x="1296670" y="2649220"/>
            <a:ext cx="8511540" cy="2999740"/>
          </a:xfrm>
          <a:prstGeom prst="rect">
            <a:avLst/>
          </a:prstGeom>
          <a:noFill/>
        </p:spPr>
        <p:txBody>
          <a:bodyPr wrap="square" rtlCol="0">
            <a:spAutoFit/>
          </a:bodyPr>
          <a:lstStyle/>
          <a:p>
            <a:pPr algn="just">
              <a:lnSpc>
                <a:spcPct val="150000"/>
              </a:lnSpc>
            </a:pPr>
            <a:r>
              <a:rPr lang="en-US" dirty="0">
                <a:solidFill>
                  <a:schemeClr val="bg1"/>
                </a:solidFill>
              </a:rPr>
              <a:t>      手游拉线辅助用到了对n+1个点的相关系数为1的n次多项式拟合“拉杆滑动距离与力度之间的非线性函数”等开创性方法，以及每个竞技、副本、齐射、特殊地图、远古石像等大地图的屏距-像素比测绘、拉杆的起终端点像素长度测绘，实现了对模拟器端口的大地图战场轨迹实时绘图，进一步验证了采用的弹道方程的正确性、各项参数的准确度，检验了模型和模型参数的综合精确度、快速输入输出能力、对突发事件的应急反应能力/广泛的适应性、续航能力/稳定性，以及整个探索之旅的科学性。</a:t>
            </a:r>
          </a:p>
        </p:txBody>
      </p:sp>
      <p:sp>
        <p:nvSpPr>
          <p:cNvPr id="9" name="Shape 329">
            <a:extLst>
              <a:ext uri="{FF2B5EF4-FFF2-40B4-BE49-F238E27FC236}">
                <a16:creationId xmlns:a16="http://schemas.microsoft.com/office/drawing/2014/main" id="{756A272D-207A-440A-A98B-1617EF9C1605}"/>
              </a:ext>
            </a:extLst>
          </p:cNvPr>
          <p:cNvSpPr/>
          <p:nvPr/>
        </p:nvSpPr>
        <p:spPr>
          <a:xfrm>
            <a:off x="3727610" y="5501904"/>
            <a:ext cx="5137257" cy="1114665"/>
          </a:xfrm>
          <a:prstGeom prst="wedgeRectCallout">
            <a:avLst>
              <a:gd name="adj1" fmla="val -73789"/>
              <a:gd name="adj2" fmla="val -57356"/>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lumMod val="75000"/>
                  </a:schemeClr>
                </a:solidFill>
              </a:rPr>
              <a:t>于最顶端的图层覆盖当前屏幕上所有窗口的绘图！</a:t>
            </a:r>
            <a:endParaRPr lang="en-US" altLang="zh-CN" dirty="0">
              <a:solidFill>
                <a:schemeClr val="accent1">
                  <a:lumMod val="75000"/>
                </a:schemeClr>
              </a:solidFill>
            </a:endParaRPr>
          </a:p>
          <a:p>
            <a:pPr algn="ctr"/>
            <a:r>
              <a:rPr lang="en-US" altLang="zh-CN" dirty="0">
                <a:solidFill>
                  <a:schemeClr val="accent1">
                    <a:lumMod val="75000"/>
                  </a:schemeClr>
                </a:solidFill>
              </a:rPr>
              <a:t>——</a:t>
            </a:r>
            <a:r>
              <a:rPr lang="zh-CN" altLang="en-US" dirty="0">
                <a:solidFill>
                  <a:schemeClr val="accent1">
                    <a:lumMod val="75000"/>
                  </a:schemeClr>
                </a:solidFill>
              </a:rPr>
              <a:t>直接在屏幕上画画！</a:t>
            </a:r>
            <a:endParaRPr dirty="0">
              <a:solidFill>
                <a:schemeClr val="accent1">
                  <a:lumMod val="75000"/>
                </a:schemeClr>
              </a:solidFill>
            </a:endParaRPr>
          </a:p>
        </p:txBody>
      </p:sp>
      <p:pic>
        <p:nvPicPr>
          <p:cNvPr id="6146" name="图片 1">
            <a:extLst>
              <a:ext uri="{FF2B5EF4-FFF2-40B4-BE49-F238E27FC236}">
                <a16:creationId xmlns:a16="http://schemas.microsoft.com/office/drawing/2014/main" id="{5BA2CA0E-FA9D-4E53-ABC8-BD5D39A92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5840" y="2314546"/>
            <a:ext cx="5447895" cy="318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73627100-AF0B-472B-8DDD-4E5EAFAE0585}"/>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手游拉线辅助用到了对</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n+1</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个点的</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n</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次多项式拟合，允许辅助直接在屏幕上实时绘制弹道轨迹。</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600"/>
                                        <p:tgtEl>
                                          <p:spTgt spid="49"/>
                                        </p:tgtEl>
                                      </p:cBhvr>
                                    </p:animEffect>
                                    <p:anim calcmode="lin" valueType="num">
                                      <p:cBhvr>
                                        <p:cTn id="8" dur="600" fill="hold"/>
                                        <p:tgtEl>
                                          <p:spTgt spid="49"/>
                                        </p:tgtEl>
                                        <p:attrNameLst>
                                          <p:attrName>ppt_x</p:attrName>
                                        </p:attrNameLst>
                                      </p:cBhvr>
                                      <p:tavLst>
                                        <p:tav tm="0">
                                          <p:val>
                                            <p:strVal val="#ppt_x"/>
                                          </p:val>
                                        </p:tav>
                                        <p:tav tm="100000">
                                          <p:val>
                                            <p:strVal val="#ppt_x"/>
                                          </p:val>
                                        </p:tav>
                                      </p:tavLst>
                                    </p:anim>
                                    <p:anim calcmode="lin" valueType="num">
                                      <p:cBhvr>
                                        <p:cTn id="9" dur="600" fill="hold"/>
                                        <p:tgtEl>
                                          <p:spTgt spid="4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600"/>
                                        <p:tgtEl>
                                          <p:spTgt spid="50"/>
                                        </p:tgtEl>
                                      </p:cBhvr>
                                    </p:animEffect>
                                    <p:anim calcmode="lin" valueType="num">
                                      <p:cBhvr>
                                        <p:cTn id="13" dur="600" fill="hold"/>
                                        <p:tgtEl>
                                          <p:spTgt spid="50"/>
                                        </p:tgtEl>
                                        <p:attrNameLst>
                                          <p:attrName>ppt_x</p:attrName>
                                        </p:attrNameLst>
                                      </p:cBhvr>
                                      <p:tavLst>
                                        <p:tav tm="0">
                                          <p:val>
                                            <p:strVal val="#ppt_x"/>
                                          </p:val>
                                        </p:tav>
                                        <p:tav tm="100000">
                                          <p:val>
                                            <p:strVal val="#ppt_x"/>
                                          </p:val>
                                        </p:tav>
                                      </p:tavLst>
                                    </p:anim>
                                    <p:anim calcmode="lin" valueType="num">
                                      <p:cBhvr>
                                        <p:cTn id="14" dur="6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600"/>
                                        <p:tgtEl>
                                          <p:spTgt spid="52"/>
                                        </p:tgtEl>
                                      </p:cBhvr>
                                    </p:animEffect>
                                    <p:anim calcmode="lin" valueType="num">
                                      <p:cBhvr>
                                        <p:cTn id="18" dur="600" fill="hold"/>
                                        <p:tgtEl>
                                          <p:spTgt spid="52"/>
                                        </p:tgtEl>
                                        <p:attrNameLst>
                                          <p:attrName>ppt_x</p:attrName>
                                        </p:attrNameLst>
                                      </p:cBhvr>
                                      <p:tavLst>
                                        <p:tav tm="0">
                                          <p:val>
                                            <p:strVal val="#ppt_x"/>
                                          </p:val>
                                        </p:tav>
                                        <p:tav tm="100000">
                                          <p:val>
                                            <p:strVal val="#ppt_x"/>
                                          </p:val>
                                        </p:tav>
                                      </p:tavLst>
                                    </p:anim>
                                    <p:anim calcmode="lin" valueType="num">
                                      <p:cBhvr>
                                        <p:cTn id="19" dur="6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600"/>
                                        <p:tgtEl>
                                          <p:spTgt spid="53"/>
                                        </p:tgtEl>
                                      </p:cBhvr>
                                    </p:animEffect>
                                    <p:anim calcmode="lin" valueType="num">
                                      <p:cBhvr>
                                        <p:cTn id="23" dur="600" fill="hold"/>
                                        <p:tgtEl>
                                          <p:spTgt spid="53"/>
                                        </p:tgtEl>
                                        <p:attrNameLst>
                                          <p:attrName>ppt_x</p:attrName>
                                        </p:attrNameLst>
                                      </p:cBhvr>
                                      <p:tavLst>
                                        <p:tav tm="0">
                                          <p:val>
                                            <p:strVal val="#ppt_x"/>
                                          </p:val>
                                        </p:tav>
                                        <p:tav tm="100000">
                                          <p:val>
                                            <p:strVal val="#ppt_x"/>
                                          </p:val>
                                        </p:tav>
                                      </p:tavLst>
                                    </p:anim>
                                    <p:anim calcmode="lin" valueType="num">
                                      <p:cBhvr>
                                        <p:cTn id="24" dur="600" fill="hold"/>
                                        <p:tgtEl>
                                          <p:spTgt spid="53"/>
                                        </p:tgtEl>
                                        <p:attrNameLst>
                                          <p:attrName>ppt_y</p:attrName>
                                        </p:attrNameLst>
                                      </p:cBhvr>
                                      <p:tavLst>
                                        <p:tav tm="0">
                                          <p:val>
                                            <p:strVal val="#ppt_y+.1"/>
                                          </p:val>
                                        </p:tav>
                                        <p:tav tm="100000">
                                          <p:val>
                                            <p:strVal val="#ppt_y"/>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600"/>
                                        <p:tgtEl>
                                          <p:spTgt spid="4"/>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600"/>
                                        <p:tgtEl>
                                          <p:spTgt spid="9"/>
                                        </p:tgtEl>
                                      </p:cBhvr>
                                    </p:animEffect>
                                  </p:childTnLst>
                                </p:cTn>
                              </p:par>
                            </p:childTnLst>
                          </p:cTn>
                        </p:par>
                        <p:par>
                          <p:cTn id="32" fill="hold">
                            <p:stCondLst>
                              <p:cond delay="1200"/>
                            </p:stCondLst>
                            <p:childTnLst>
                              <p:par>
                                <p:cTn id="33" presetID="53" presetClass="entr" presetSubtype="16" fill="hold" nodeType="afterEffect">
                                  <p:stCondLst>
                                    <p:cond delay="0"/>
                                  </p:stCondLst>
                                  <p:childTnLst>
                                    <p:set>
                                      <p:cBhvr>
                                        <p:cTn id="34" dur="1" fill="hold">
                                          <p:stCondLst>
                                            <p:cond delay="0"/>
                                          </p:stCondLst>
                                        </p:cTn>
                                        <p:tgtEl>
                                          <p:spTgt spid="6146"/>
                                        </p:tgtEl>
                                        <p:attrNameLst>
                                          <p:attrName>style.visibility</p:attrName>
                                        </p:attrNameLst>
                                      </p:cBhvr>
                                      <p:to>
                                        <p:strVal val="visible"/>
                                      </p:to>
                                    </p:set>
                                    <p:anim calcmode="lin" valueType="num">
                                      <p:cBhvr>
                                        <p:cTn id="35" dur="600" fill="hold"/>
                                        <p:tgtEl>
                                          <p:spTgt spid="6146"/>
                                        </p:tgtEl>
                                        <p:attrNameLst>
                                          <p:attrName>ppt_w</p:attrName>
                                        </p:attrNameLst>
                                      </p:cBhvr>
                                      <p:tavLst>
                                        <p:tav tm="0">
                                          <p:val>
                                            <p:fltVal val="0"/>
                                          </p:val>
                                        </p:tav>
                                        <p:tav tm="100000">
                                          <p:val>
                                            <p:strVal val="#ppt_w"/>
                                          </p:val>
                                        </p:tav>
                                      </p:tavLst>
                                    </p:anim>
                                    <p:anim calcmode="lin" valueType="num">
                                      <p:cBhvr>
                                        <p:cTn id="36" dur="600" fill="hold"/>
                                        <p:tgtEl>
                                          <p:spTgt spid="6146"/>
                                        </p:tgtEl>
                                        <p:attrNameLst>
                                          <p:attrName>ppt_h</p:attrName>
                                        </p:attrNameLst>
                                      </p:cBhvr>
                                      <p:tavLst>
                                        <p:tav tm="0">
                                          <p:val>
                                            <p:fltVal val="0"/>
                                          </p:val>
                                        </p:tav>
                                        <p:tav tm="100000">
                                          <p:val>
                                            <p:strVal val="#ppt_h"/>
                                          </p:val>
                                        </p:tav>
                                      </p:tavLst>
                                    </p:anim>
                                    <p:animEffect transition="in" filter="fade">
                                      <p:cBhvr>
                                        <p:cTn id="37" dur="6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50" grpId="0"/>
      <p:bldP spid="53" grpId="0" bldLvl="0" animBg="1"/>
      <p:bldP spid="4" grpId="0"/>
      <p:bldP spid="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1296405" y="1510584"/>
            <a:ext cx="6357713" cy="794949"/>
          </a:xfrm>
          <a:prstGeom prst="roundRect">
            <a:avLst>
              <a:gd name="adj" fmla="val 310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3"/>
          <p:cNvSpPr txBox="1"/>
          <p:nvPr/>
        </p:nvSpPr>
        <p:spPr>
          <a:xfrm>
            <a:off x="1594645" y="170810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400" b="1">
                <a:solidFill>
                  <a:srgbClr val="44546A"/>
                </a:solidFill>
                <a:latin typeface="+mn-ea"/>
              </a:defRPr>
            </a:lvl1pPr>
          </a:lstStyle>
          <a:p>
            <a:r>
              <a:rPr lang="zh-CN" altLang="en-US" sz="2000" dirty="0">
                <a:solidFill>
                  <a:srgbClr val="141158"/>
                </a:solidFill>
              </a:rPr>
              <a:t>创新点一</a:t>
            </a:r>
          </a:p>
        </p:txBody>
      </p:sp>
      <p:cxnSp>
        <p:nvCxnSpPr>
          <p:cNvPr id="52" name="Straight Connector 51"/>
          <p:cNvCxnSpPr/>
          <p:nvPr/>
        </p:nvCxnSpPr>
        <p:spPr>
          <a:xfrm>
            <a:off x="1551210" y="1510584"/>
            <a:ext cx="0" cy="128689"/>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53" name="Round Same Side Corner Rectangle 52"/>
          <p:cNvSpPr/>
          <p:nvPr/>
        </p:nvSpPr>
        <p:spPr>
          <a:xfrm rot="5400000">
            <a:off x="6148070" y="-1353185"/>
            <a:ext cx="795020" cy="6523990"/>
          </a:xfrm>
          <a:prstGeom prst="round2SameRect">
            <a:avLst>
              <a:gd name="adj1" fmla="val 3575"/>
              <a:gd name="adj2" fmla="val 0"/>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占位符 13"/>
          <p:cNvSpPr>
            <a:spLocks noGrp="1"/>
          </p:cNvSpPr>
          <p:nvPr>
            <p:ph type="body" sz="quarter" idx="10"/>
          </p:nvPr>
        </p:nvSpPr>
        <p:spPr>
          <a:xfrm>
            <a:off x="3843866" y="546314"/>
            <a:ext cx="4504268" cy="439738"/>
          </a:xfrm>
        </p:spPr>
        <p:txBody>
          <a:bodyPr/>
          <a:lstStyle/>
          <a:p>
            <a:r>
              <a:rPr lang="zh-CN" altLang="en-US" b="1" dirty="0">
                <a:latin typeface="方正喵呜体" panose="02010600010101010101" pitchFamily="2" charset="-122"/>
                <a:ea typeface="方正喵呜体" panose="02010600010101010101" pitchFamily="2" charset="-122"/>
              </a:rPr>
              <a:t>创新点</a:t>
            </a:r>
            <a:r>
              <a:rPr lang="en-US" altLang="zh-CN" b="1" dirty="0">
                <a:latin typeface="方正喵呜体" panose="02010600010101010101" pitchFamily="2" charset="-122"/>
                <a:ea typeface="方正喵呜体" panose="02010600010101010101" pitchFamily="2" charset="-122"/>
              </a:rPr>
              <a:t>-</a:t>
            </a:r>
            <a:r>
              <a:rPr lang="zh-CN" altLang="en-US" b="1" dirty="0">
                <a:latin typeface="方正喵呜体" panose="02010600010101010101" pitchFamily="2" charset="-122"/>
                <a:ea typeface="方正喵呜体" panose="02010600010101010101" pitchFamily="2" charset="-122"/>
              </a:rPr>
              <a:t>安卓辅助</a:t>
            </a:r>
          </a:p>
        </p:txBody>
      </p:sp>
      <p:sp>
        <p:nvSpPr>
          <p:cNvPr id="15" name="文本框 14"/>
          <p:cNvSpPr txBox="1"/>
          <p:nvPr/>
        </p:nvSpPr>
        <p:spPr>
          <a:xfrm>
            <a:off x="3366723" y="1639273"/>
            <a:ext cx="6357713" cy="461665"/>
          </a:xfrm>
          <a:prstGeom prst="rect">
            <a:avLst/>
          </a:prstGeom>
          <a:noFill/>
        </p:spPr>
        <p:txBody>
          <a:bodyPr wrap="square" rtlCol="0">
            <a:spAutoFit/>
          </a:bodyPr>
          <a:lstStyle/>
          <a:p>
            <a:r>
              <a:rPr lang="zh-CN" altLang="en-US" sz="2400" b="1" dirty="0">
                <a:solidFill>
                  <a:schemeClr val="bg1"/>
                </a:solidFill>
                <a:latin typeface="楷体" panose="02010609060101010101" charset="-122"/>
                <a:ea typeface="楷体" panose="02010609060101010101" charset="-122"/>
              </a:rPr>
              <a:t>针对游戏反解方程编写特殊的二分法数值求解</a:t>
            </a:r>
          </a:p>
        </p:txBody>
      </p:sp>
      <p:sp>
        <p:nvSpPr>
          <p:cNvPr id="9" name="Shape 329">
            <a:extLst>
              <a:ext uri="{FF2B5EF4-FFF2-40B4-BE49-F238E27FC236}">
                <a16:creationId xmlns:a16="http://schemas.microsoft.com/office/drawing/2014/main" id="{756A272D-207A-440A-A98B-1617EF9C1605}"/>
              </a:ext>
            </a:extLst>
          </p:cNvPr>
          <p:cNvSpPr/>
          <p:nvPr/>
        </p:nvSpPr>
        <p:spPr>
          <a:xfrm>
            <a:off x="7396153" y="5144570"/>
            <a:ext cx="2827194" cy="725641"/>
          </a:xfrm>
          <a:prstGeom prst="wedgeRectCallout">
            <a:avLst>
              <a:gd name="adj1" fmla="val -61192"/>
              <a:gd name="adj2" fmla="val -4807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lumMod val="75000"/>
                  </a:schemeClr>
                </a:solidFill>
              </a:rPr>
              <a:t>因地制宜！</a:t>
            </a:r>
            <a:endParaRPr dirty="0">
              <a:solidFill>
                <a:schemeClr val="accent1">
                  <a:lumMod val="75000"/>
                </a:schemeClr>
              </a:solidFill>
            </a:endParaRPr>
          </a:p>
        </p:txBody>
      </p:sp>
      <p:pic>
        <p:nvPicPr>
          <p:cNvPr id="5" name="图片 4">
            <a:extLst>
              <a:ext uri="{FF2B5EF4-FFF2-40B4-BE49-F238E27FC236}">
                <a16:creationId xmlns:a16="http://schemas.microsoft.com/office/drawing/2014/main" id="{7775A273-C21F-4FE7-B4BB-92AD487B1557}"/>
              </a:ext>
            </a:extLst>
          </p:cNvPr>
          <p:cNvPicPr>
            <a:picLocks noChangeAspect="1"/>
          </p:cNvPicPr>
          <p:nvPr/>
        </p:nvPicPr>
        <p:blipFill>
          <a:blip r:embed="rId3"/>
          <a:stretch>
            <a:fillRect/>
          </a:stretch>
        </p:blipFill>
        <p:spPr>
          <a:xfrm>
            <a:off x="1001684" y="2433506"/>
            <a:ext cx="5876869" cy="4161500"/>
          </a:xfrm>
          <a:prstGeom prst="rect">
            <a:avLst/>
          </a:prstGeom>
        </p:spPr>
      </p:pic>
      <p:sp>
        <p:nvSpPr>
          <p:cNvPr id="11" name="矩形 10">
            <a:extLst>
              <a:ext uri="{FF2B5EF4-FFF2-40B4-BE49-F238E27FC236}">
                <a16:creationId xmlns:a16="http://schemas.microsoft.com/office/drawing/2014/main" id="{D80B1C5C-0D32-423A-A77A-694C635A4F46}"/>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安卓辅助采用了滑动式数据输入方式，而且专门为安卓系统设计了特殊的数值求解程序。</a:t>
            </a:r>
          </a:p>
        </p:txBody>
      </p:sp>
      <p:pic>
        <p:nvPicPr>
          <p:cNvPr id="4" name="图片 3">
            <a:extLst>
              <a:ext uri="{FF2B5EF4-FFF2-40B4-BE49-F238E27FC236}">
                <a16:creationId xmlns:a16="http://schemas.microsoft.com/office/drawing/2014/main" id="{B14EFF72-91FA-4621-A06A-1A7CA41B2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6153" y="2438466"/>
            <a:ext cx="3899948" cy="2193721"/>
          </a:xfrm>
          <a:prstGeom prst="rect">
            <a:avLst/>
          </a:prstGeom>
        </p:spPr>
      </p:pic>
    </p:spTree>
    <p:extLst>
      <p:ext uri="{BB962C8B-B14F-4D97-AF65-F5344CB8AC3E}">
        <p14:creationId xmlns:p14="http://schemas.microsoft.com/office/powerpoint/2010/main" val="300654072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600"/>
                                        <p:tgtEl>
                                          <p:spTgt spid="49"/>
                                        </p:tgtEl>
                                      </p:cBhvr>
                                    </p:animEffect>
                                    <p:anim calcmode="lin" valueType="num">
                                      <p:cBhvr>
                                        <p:cTn id="8" dur="600" fill="hold"/>
                                        <p:tgtEl>
                                          <p:spTgt spid="49"/>
                                        </p:tgtEl>
                                        <p:attrNameLst>
                                          <p:attrName>ppt_x</p:attrName>
                                        </p:attrNameLst>
                                      </p:cBhvr>
                                      <p:tavLst>
                                        <p:tav tm="0">
                                          <p:val>
                                            <p:strVal val="#ppt_x"/>
                                          </p:val>
                                        </p:tav>
                                        <p:tav tm="100000">
                                          <p:val>
                                            <p:strVal val="#ppt_x"/>
                                          </p:val>
                                        </p:tav>
                                      </p:tavLst>
                                    </p:anim>
                                    <p:anim calcmode="lin" valueType="num">
                                      <p:cBhvr>
                                        <p:cTn id="9" dur="600" fill="hold"/>
                                        <p:tgtEl>
                                          <p:spTgt spid="4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600"/>
                                        <p:tgtEl>
                                          <p:spTgt spid="50"/>
                                        </p:tgtEl>
                                      </p:cBhvr>
                                    </p:animEffect>
                                    <p:anim calcmode="lin" valueType="num">
                                      <p:cBhvr>
                                        <p:cTn id="13" dur="600" fill="hold"/>
                                        <p:tgtEl>
                                          <p:spTgt spid="50"/>
                                        </p:tgtEl>
                                        <p:attrNameLst>
                                          <p:attrName>ppt_x</p:attrName>
                                        </p:attrNameLst>
                                      </p:cBhvr>
                                      <p:tavLst>
                                        <p:tav tm="0">
                                          <p:val>
                                            <p:strVal val="#ppt_x"/>
                                          </p:val>
                                        </p:tav>
                                        <p:tav tm="100000">
                                          <p:val>
                                            <p:strVal val="#ppt_x"/>
                                          </p:val>
                                        </p:tav>
                                      </p:tavLst>
                                    </p:anim>
                                    <p:anim calcmode="lin" valueType="num">
                                      <p:cBhvr>
                                        <p:cTn id="14" dur="6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600"/>
                                        <p:tgtEl>
                                          <p:spTgt spid="52"/>
                                        </p:tgtEl>
                                      </p:cBhvr>
                                    </p:animEffect>
                                    <p:anim calcmode="lin" valueType="num">
                                      <p:cBhvr>
                                        <p:cTn id="18" dur="600" fill="hold"/>
                                        <p:tgtEl>
                                          <p:spTgt spid="52"/>
                                        </p:tgtEl>
                                        <p:attrNameLst>
                                          <p:attrName>ppt_x</p:attrName>
                                        </p:attrNameLst>
                                      </p:cBhvr>
                                      <p:tavLst>
                                        <p:tav tm="0">
                                          <p:val>
                                            <p:strVal val="#ppt_x"/>
                                          </p:val>
                                        </p:tav>
                                        <p:tav tm="100000">
                                          <p:val>
                                            <p:strVal val="#ppt_x"/>
                                          </p:val>
                                        </p:tav>
                                      </p:tavLst>
                                    </p:anim>
                                    <p:anim calcmode="lin" valueType="num">
                                      <p:cBhvr>
                                        <p:cTn id="19" dur="6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600"/>
                                        <p:tgtEl>
                                          <p:spTgt spid="53"/>
                                        </p:tgtEl>
                                      </p:cBhvr>
                                    </p:animEffect>
                                    <p:anim calcmode="lin" valueType="num">
                                      <p:cBhvr>
                                        <p:cTn id="23" dur="600" fill="hold"/>
                                        <p:tgtEl>
                                          <p:spTgt spid="53"/>
                                        </p:tgtEl>
                                        <p:attrNameLst>
                                          <p:attrName>ppt_x</p:attrName>
                                        </p:attrNameLst>
                                      </p:cBhvr>
                                      <p:tavLst>
                                        <p:tav tm="0">
                                          <p:val>
                                            <p:strVal val="#ppt_x"/>
                                          </p:val>
                                        </p:tav>
                                        <p:tav tm="100000">
                                          <p:val>
                                            <p:strVal val="#ppt_x"/>
                                          </p:val>
                                        </p:tav>
                                      </p:tavLst>
                                    </p:anim>
                                    <p:anim calcmode="lin" valueType="num">
                                      <p:cBhvr>
                                        <p:cTn id="24" dur="600" fill="hold"/>
                                        <p:tgtEl>
                                          <p:spTgt spid="53"/>
                                        </p:tgtEl>
                                        <p:attrNameLst>
                                          <p:attrName>ppt_y</p:attrName>
                                        </p:attrNameLst>
                                      </p:cBhvr>
                                      <p:tavLst>
                                        <p:tav tm="0">
                                          <p:val>
                                            <p:strVal val="#ppt_y+.1"/>
                                          </p:val>
                                        </p:tav>
                                        <p:tav tm="100000">
                                          <p:val>
                                            <p:strVal val="#ppt_y"/>
                                          </p:val>
                                        </p:tav>
                                      </p:tavLst>
                                    </p:anim>
                                  </p:childTnLst>
                                </p:cTn>
                              </p:par>
                            </p:childTnLst>
                          </p:cTn>
                        </p:par>
                        <p:par>
                          <p:cTn id="25" fill="hold">
                            <p:stCondLst>
                              <p:cond delay="6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6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50" grpId="0"/>
      <p:bldP spid="53"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37490" y="1255395"/>
            <a:ext cx="11788140" cy="3620770"/>
          </a:xfrm>
          <a:prstGeom prst="rect">
            <a:avLst/>
          </a:prstGeom>
          <a:noFill/>
          <a:ln w="38100">
            <a:solidFill>
              <a:schemeClr val="bg1"/>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584200" y="1944370"/>
            <a:ext cx="1690370" cy="2067560"/>
          </a:xfrm>
          <a:prstGeom prst="rect">
            <a:avLst/>
          </a:prstGeom>
          <a:solidFill>
            <a:schemeClr val="bg1"/>
          </a:solidFill>
          <a:ln w="5715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722093" y="1963382"/>
            <a:ext cx="1433830" cy="1861185"/>
          </a:xfrm>
          <a:prstGeom prst="rect">
            <a:avLst/>
          </a:prstGeom>
          <a:noFill/>
        </p:spPr>
        <p:txBody>
          <a:bodyPr wrap="square" rtlCol="0" anchor="ctr">
            <a:spAutoFit/>
          </a:bodyPr>
          <a:lstStyle/>
          <a:p>
            <a:pPr algn="ctr"/>
            <a:r>
              <a:rPr lang="en-US" altLang="zh-CN" sz="11500" b="1" dirty="0">
                <a:solidFill>
                  <a:srgbClr val="141158"/>
                </a:solidFill>
                <a:latin typeface="+mj-ea"/>
                <a:ea typeface="+mj-ea"/>
              </a:rPr>
              <a:t>01</a:t>
            </a:r>
          </a:p>
        </p:txBody>
      </p:sp>
      <p:sp>
        <p:nvSpPr>
          <p:cNvPr id="32" name="文本框 31"/>
          <p:cNvSpPr txBox="1"/>
          <p:nvPr/>
        </p:nvSpPr>
        <p:spPr>
          <a:xfrm>
            <a:off x="660984" y="3387003"/>
            <a:ext cx="1536700" cy="521970"/>
          </a:xfrm>
          <a:prstGeom prst="rect">
            <a:avLst/>
          </a:prstGeom>
          <a:noFill/>
        </p:spPr>
        <p:txBody>
          <a:bodyPr wrap="none" rtlCol="0" anchor="ctr">
            <a:spAutoFit/>
          </a:bodyPr>
          <a:lstStyle/>
          <a:p>
            <a:pPr algn="ctr"/>
            <a:r>
              <a:rPr lang="zh-CN" altLang="en-US" sz="2800" b="1" spc="-150" dirty="0">
                <a:solidFill>
                  <a:srgbClr val="141158"/>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研究背景</a:t>
            </a:r>
          </a:p>
        </p:txBody>
      </p:sp>
      <p:sp>
        <p:nvSpPr>
          <p:cNvPr id="42" name="矩形 41"/>
          <p:cNvSpPr/>
          <p:nvPr/>
        </p:nvSpPr>
        <p:spPr>
          <a:xfrm>
            <a:off x="4180840" y="954236"/>
            <a:ext cx="3860800" cy="627753"/>
          </a:xfrm>
          <a:prstGeom prst="rect">
            <a:avLst/>
          </a:prstGeom>
          <a:solidFill>
            <a:schemeClr val="bg1"/>
          </a:solidFill>
          <a:ln w="7620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141158"/>
                </a:solidFill>
                <a:latin typeface="+mj-ea"/>
                <a:ea typeface="+mj-ea"/>
              </a:rPr>
              <a:t>—</a:t>
            </a:r>
            <a:r>
              <a:rPr lang="zh-CN" altLang="en-US" sz="3600" b="1" dirty="0">
                <a:solidFill>
                  <a:srgbClr val="141158"/>
                </a:solidFill>
                <a:latin typeface="+mj-ea"/>
                <a:ea typeface="+mj-ea"/>
              </a:rPr>
              <a:t>目录</a:t>
            </a:r>
            <a:r>
              <a:rPr lang="en-US" altLang="zh-CN" sz="3600" b="1" dirty="0">
                <a:solidFill>
                  <a:srgbClr val="141158"/>
                </a:solidFill>
                <a:latin typeface="+mj-ea"/>
                <a:ea typeface="+mj-ea"/>
              </a:rPr>
              <a:t>—</a:t>
            </a:r>
          </a:p>
        </p:txBody>
      </p:sp>
      <p:sp>
        <p:nvSpPr>
          <p:cNvPr id="2" name="矩形 1"/>
          <p:cNvSpPr/>
          <p:nvPr/>
        </p:nvSpPr>
        <p:spPr>
          <a:xfrm>
            <a:off x="2490470" y="1944370"/>
            <a:ext cx="1690370" cy="2067560"/>
          </a:xfrm>
          <a:prstGeom prst="rect">
            <a:avLst/>
          </a:prstGeom>
          <a:solidFill>
            <a:schemeClr val="bg1"/>
          </a:solidFill>
          <a:ln w="5715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621280" y="1953585"/>
            <a:ext cx="1418665" cy="1861185"/>
          </a:xfrm>
          <a:prstGeom prst="rect">
            <a:avLst/>
          </a:prstGeom>
          <a:noFill/>
        </p:spPr>
        <p:txBody>
          <a:bodyPr wrap="square" rtlCol="0" anchor="ctr">
            <a:spAutoFit/>
          </a:bodyPr>
          <a:lstStyle/>
          <a:p>
            <a:pPr algn="ctr"/>
            <a:r>
              <a:rPr lang="en-US" altLang="zh-CN" sz="11500" b="1" dirty="0">
                <a:solidFill>
                  <a:srgbClr val="141158"/>
                </a:solidFill>
                <a:latin typeface="+mj-ea"/>
                <a:ea typeface="+mj-ea"/>
              </a:rPr>
              <a:t>02</a:t>
            </a:r>
            <a:endParaRPr lang="zh-CN" altLang="en-US" sz="13800" b="1" dirty="0">
              <a:solidFill>
                <a:srgbClr val="141158"/>
              </a:solidFill>
              <a:latin typeface="+mj-ea"/>
              <a:ea typeface="+mj-ea"/>
            </a:endParaRPr>
          </a:p>
        </p:txBody>
      </p:sp>
      <p:sp>
        <p:nvSpPr>
          <p:cNvPr id="4" name="文本框 3"/>
          <p:cNvSpPr txBox="1"/>
          <p:nvPr/>
        </p:nvSpPr>
        <p:spPr>
          <a:xfrm>
            <a:off x="2560392" y="3386378"/>
            <a:ext cx="1550424" cy="523220"/>
          </a:xfrm>
          <a:prstGeom prst="rect">
            <a:avLst/>
          </a:prstGeom>
          <a:noFill/>
        </p:spPr>
        <p:txBody>
          <a:bodyPr wrap="none" rtlCol="0" anchor="ctr">
            <a:spAutoFit/>
          </a:bodyPr>
          <a:lstStyle/>
          <a:p>
            <a:pPr algn="ctr"/>
            <a:r>
              <a:rPr lang="zh-CN" altLang="en-US" sz="2800" b="1" spc="-150" dirty="0">
                <a:solidFill>
                  <a:srgbClr val="141158"/>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实施方案</a:t>
            </a:r>
            <a:endParaRPr lang="zh-CN" altLang="en-US" sz="2000" b="1" spc="-150" dirty="0">
              <a:solidFill>
                <a:srgbClr val="141158"/>
              </a:solidFill>
              <a:latin typeface="方正喵呜体" panose="02010600010101010101" pitchFamily="2" charset="-122"/>
              <a:ea typeface="方正喵呜体" panose="02010600010101010101" pitchFamily="2" charset="-122"/>
            </a:endParaRPr>
          </a:p>
        </p:txBody>
      </p:sp>
      <p:sp>
        <p:nvSpPr>
          <p:cNvPr id="6" name="矩形 5"/>
          <p:cNvSpPr/>
          <p:nvPr/>
        </p:nvSpPr>
        <p:spPr>
          <a:xfrm>
            <a:off x="4408805" y="1944370"/>
            <a:ext cx="1690370" cy="2067560"/>
          </a:xfrm>
          <a:prstGeom prst="rect">
            <a:avLst/>
          </a:prstGeom>
          <a:solidFill>
            <a:schemeClr val="bg1"/>
          </a:solidFill>
          <a:ln w="5715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96079" y="1963382"/>
            <a:ext cx="1369978" cy="1861185"/>
          </a:xfrm>
          <a:prstGeom prst="rect">
            <a:avLst/>
          </a:prstGeom>
          <a:noFill/>
        </p:spPr>
        <p:txBody>
          <a:bodyPr wrap="square" rtlCol="0" anchor="ctr">
            <a:spAutoFit/>
          </a:bodyPr>
          <a:lstStyle/>
          <a:p>
            <a:pPr algn="ctr"/>
            <a:r>
              <a:rPr lang="en-US" altLang="zh-CN" sz="11500" b="1" dirty="0">
                <a:solidFill>
                  <a:srgbClr val="141158"/>
                </a:solidFill>
                <a:latin typeface="+mj-ea"/>
                <a:ea typeface="+mj-ea"/>
              </a:rPr>
              <a:t>03</a:t>
            </a:r>
            <a:endParaRPr lang="zh-CN" altLang="en-US" sz="13800" b="1" dirty="0">
              <a:solidFill>
                <a:srgbClr val="141158"/>
              </a:solidFill>
              <a:latin typeface="+mj-ea"/>
              <a:ea typeface="+mj-ea"/>
            </a:endParaRPr>
          </a:p>
        </p:txBody>
      </p:sp>
      <p:sp>
        <p:nvSpPr>
          <p:cNvPr id="8" name="文本框 7"/>
          <p:cNvSpPr txBox="1"/>
          <p:nvPr/>
        </p:nvSpPr>
        <p:spPr>
          <a:xfrm>
            <a:off x="4650082" y="3386378"/>
            <a:ext cx="1208984" cy="523220"/>
          </a:xfrm>
          <a:prstGeom prst="rect">
            <a:avLst/>
          </a:prstGeom>
          <a:noFill/>
        </p:spPr>
        <p:txBody>
          <a:bodyPr wrap="none" rtlCol="0" anchor="ctr">
            <a:spAutoFit/>
          </a:bodyPr>
          <a:lstStyle/>
          <a:p>
            <a:pPr algn="ctr"/>
            <a:r>
              <a:rPr lang="zh-CN" altLang="en-US" sz="2800" b="1" spc="-150" dirty="0">
                <a:solidFill>
                  <a:srgbClr val="141158"/>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创新点</a:t>
            </a:r>
            <a:endParaRPr lang="zh-CN" altLang="en-US" sz="2000" b="1" spc="-150" dirty="0">
              <a:solidFill>
                <a:srgbClr val="141158"/>
              </a:solidFill>
              <a:latin typeface="方正喵呜体" panose="02010600010101010101" pitchFamily="2" charset="-122"/>
              <a:ea typeface="方正喵呜体" panose="02010600010101010101" pitchFamily="2" charset="-122"/>
            </a:endParaRPr>
          </a:p>
        </p:txBody>
      </p:sp>
      <p:sp>
        <p:nvSpPr>
          <p:cNvPr id="9" name="矩形 8"/>
          <p:cNvSpPr/>
          <p:nvPr/>
        </p:nvSpPr>
        <p:spPr>
          <a:xfrm>
            <a:off x="6327775" y="1963420"/>
            <a:ext cx="1690370" cy="2067560"/>
          </a:xfrm>
          <a:prstGeom prst="rect">
            <a:avLst/>
          </a:prstGeom>
          <a:solidFill>
            <a:schemeClr val="bg1"/>
          </a:solidFill>
          <a:ln w="5715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460490" y="1973074"/>
            <a:ext cx="1424940" cy="1861185"/>
          </a:xfrm>
          <a:prstGeom prst="rect">
            <a:avLst/>
          </a:prstGeom>
          <a:noFill/>
        </p:spPr>
        <p:txBody>
          <a:bodyPr wrap="none" rtlCol="0" anchor="ctr">
            <a:spAutoFit/>
          </a:bodyPr>
          <a:lstStyle/>
          <a:p>
            <a:pPr algn="ctr"/>
            <a:r>
              <a:rPr lang="en-US" altLang="zh-CN" sz="11500" b="1" dirty="0">
                <a:solidFill>
                  <a:srgbClr val="141158"/>
                </a:solidFill>
                <a:latin typeface="+mj-ea"/>
                <a:ea typeface="+mj-ea"/>
              </a:rPr>
              <a:t>04</a:t>
            </a:r>
            <a:endParaRPr lang="zh-CN" altLang="en-US" sz="13800" b="1" dirty="0">
              <a:solidFill>
                <a:srgbClr val="141158"/>
              </a:solidFill>
              <a:latin typeface="+mj-ea"/>
              <a:ea typeface="+mj-ea"/>
            </a:endParaRPr>
          </a:p>
        </p:txBody>
      </p:sp>
      <p:sp>
        <p:nvSpPr>
          <p:cNvPr id="11" name="文本框 10"/>
          <p:cNvSpPr txBox="1"/>
          <p:nvPr/>
        </p:nvSpPr>
        <p:spPr>
          <a:xfrm>
            <a:off x="6727234" y="3386378"/>
            <a:ext cx="867545" cy="830997"/>
          </a:xfrm>
          <a:prstGeom prst="rect">
            <a:avLst/>
          </a:prstGeom>
          <a:noFill/>
        </p:spPr>
        <p:txBody>
          <a:bodyPr wrap="none" rtlCol="0" anchor="ctr">
            <a:spAutoFit/>
          </a:bodyPr>
          <a:lstStyle/>
          <a:p>
            <a:pPr algn="ctr"/>
            <a:r>
              <a:rPr lang="zh-CN" altLang="en-US" sz="2800" b="1" spc="-150" dirty="0">
                <a:solidFill>
                  <a:srgbClr val="141158"/>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意义</a:t>
            </a:r>
          </a:p>
          <a:p>
            <a:pPr algn="ctr"/>
            <a:endParaRPr lang="zh-CN" altLang="en-US" sz="2000" b="1" spc="-150" dirty="0">
              <a:solidFill>
                <a:srgbClr val="141158"/>
              </a:solidFill>
              <a:latin typeface="+mj-ea"/>
              <a:ea typeface="+mj-ea"/>
            </a:endParaRPr>
          </a:p>
        </p:txBody>
      </p:sp>
      <p:sp>
        <p:nvSpPr>
          <p:cNvPr id="12" name="矩形 11"/>
          <p:cNvSpPr/>
          <p:nvPr/>
        </p:nvSpPr>
        <p:spPr>
          <a:xfrm>
            <a:off x="8237220" y="1963420"/>
            <a:ext cx="1690370" cy="2067560"/>
          </a:xfrm>
          <a:prstGeom prst="rect">
            <a:avLst/>
          </a:prstGeom>
          <a:solidFill>
            <a:schemeClr val="bg1"/>
          </a:solidFill>
          <a:ln w="5715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415706" y="1973074"/>
            <a:ext cx="1394409" cy="1861185"/>
          </a:xfrm>
          <a:prstGeom prst="rect">
            <a:avLst/>
          </a:prstGeom>
          <a:noFill/>
        </p:spPr>
        <p:txBody>
          <a:bodyPr wrap="square" rtlCol="0" anchor="ctr">
            <a:spAutoFit/>
          </a:bodyPr>
          <a:lstStyle/>
          <a:p>
            <a:pPr algn="ctr"/>
            <a:r>
              <a:rPr lang="en-US" altLang="zh-CN" sz="11500" b="1" dirty="0">
                <a:solidFill>
                  <a:srgbClr val="141158"/>
                </a:solidFill>
                <a:latin typeface="+mj-ea"/>
                <a:ea typeface="+mj-ea"/>
              </a:rPr>
              <a:t>05</a:t>
            </a:r>
            <a:endParaRPr lang="zh-CN" altLang="en-US" sz="13800" b="1" dirty="0">
              <a:solidFill>
                <a:srgbClr val="141158"/>
              </a:solidFill>
              <a:latin typeface="+mj-ea"/>
              <a:ea typeface="+mj-ea"/>
            </a:endParaRPr>
          </a:p>
        </p:txBody>
      </p:sp>
      <p:sp>
        <p:nvSpPr>
          <p:cNvPr id="14" name="文本框 13"/>
          <p:cNvSpPr txBox="1"/>
          <p:nvPr/>
        </p:nvSpPr>
        <p:spPr>
          <a:xfrm>
            <a:off x="8314004" y="3387003"/>
            <a:ext cx="1536700" cy="521970"/>
          </a:xfrm>
          <a:prstGeom prst="rect">
            <a:avLst/>
          </a:prstGeom>
          <a:noFill/>
        </p:spPr>
        <p:txBody>
          <a:bodyPr wrap="none" rtlCol="0" anchor="ctr">
            <a:spAutoFit/>
          </a:bodyPr>
          <a:lstStyle/>
          <a:p>
            <a:pPr algn="ctr"/>
            <a:r>
              <a:rPr lang="zh-CN" altLang="en-US" sz="2800" b="1" spc="-150" dirty="0">
                <a:solidFill>
                  <a:srgbClr val="141158"/>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应用价值</a:t>
            </a:r>
            <a:endParaRPr lang="zh-CN" altLang="en-US" sz="2000" b="1" spc="-150" dirty="0">
              <a:solidFill>
                <a:srgbClr val="141158"/>
              </a:solidFill>
              <a:latin typeface="方正喵呜体" panose="02010600010101010101" pitchFamily="2" charset="-122"/>
              <a:ea typeface="方正喵呜体" panose="02010600010101010101" pitchFamily="2" charset="-122"/>
            </a:endParaRPr>
          </a:p>
        </p:txBody>
      </p:sp>
      <p:sp>
        <p:nvSpPr>
          <p:cNvPr id="17" name="矩形 16"/>
          <p:cNvSpPr/>
          <p:nvPr/>
        </p:nvSpPr>
        <p:spPr>
          <a:xfrm>
            <a:off x="10230485" y="1963420"/>
            <a:ext cx="1690370" cy="2067560"/>
          </a:xfrm>
          <a:prstGeom prst="rect">
            <a:avLst/>
          </a:prstGeom>
          <a:solidFill>
            <a:schemeClr val="bg1"/>
          </a:solidFill>
          <a:ln w="5715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376034" y="1989931"/>
            <a:ext cx="1438621" cy="1861185"/>
          </a:xfrm>
          <a:prstGeom prst="rect">
            <a:avLst/>
          </a:prstGeom>
          <a:noFill/>
        </p:spPr>
        <p:txBody>
          <a:bodyPr wrap="square" rtlCol="0" anchor="ctr">
            <a:spAutoFit/>
          </a:bodyPr>
          <a:lstStyle/>
          <a:p>
            <a:pPr algn="ctr"/>
            <a:r>
              <a:rPr lang="en-US" altLang="zh-CN" sz="11500" b="1" dirty="0">
                <a:solidFill>
                  <a:srgbClr val="141158"/>
                </a:solidFill>
                <a:latin typeface="+mj-ea"/>
                <a:ea typeface="+mj-ea"/>
              </a:rPr>
              <a:t>06</a:t>
            </a:r>
          </a:p>
        </p:txBody>
      </p:sp>
      <p:sp>
        <p:nvSpPr>
          <p:cNvPr id="22" name="文本框 21">
            <a:extLst>
              <a:ext uri="{FF2B5EF4-FFF2-40B4-BE49-F238E27FC236}">
                <a16:creationId xmlns:a16="http://schemas.microsoft.com/office/drawing/2014/main" id="{23A23150-C497-4CB2-A012-5BAC460A11AB}"/>
              </a:ext>
            </a:extLst>
          </p:cNvPr>
          <p:cNvSpPr txBox="1"/>
          <p:nvPr/>
        </p:nvSpPr>
        <p:spPr>
          <a:xfrm>
            <a:off x="10285043" y="3387003"/>
            <a:ext cx="1550424" cy="523220"/>
          </a:xfrm>
          <a:prstGeom prst="rect">
            <a:avLst/>
          </a:prstGeom>
          <a:noFill/>
        </p:spPr>
        <p:txBody>
          <a:bodyPr wrap="none" rtlCol="0" anchor="ctr">
            <a:spAutoFit/>
          </a:bodyPr>
          <a:lstStyle/>
          <a:p>
            <a:pPr algn="ctr"/>
            <a:r>
              <a:rPr lang="zh-CN" altLang="en-US" sz="2800" b="1" spc="-150" dirty="0">
                <a:solidFill>
                  <a:srgbClr val="141158"/>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市场前景</a:t>
            </a:r>
          </a:p>
        </p:txBody>
      </p:sp>
    </p:spTree>
  </p:cSld>
  <p:clrMapOvr>
    <a:masterClrMapping/>
  </p:clrMapOvr>
  <mc:AlternateContent xmlns:mc="http://schemas.openxmlformats.org/markup-compatibility/2006" xmlns:p14="http://schemas.microsoft.com/office/powerpoint/2010/main">
    <mc:Choice Requires="p14">
      <p:transition advClick="0" advTm="0">
        <p14:window dir="ver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outVertical)">
                                      <p:cBhvr>
                                        <p:cTn id="7" dur="500"/>
                                        <p:tgtEl>
                                          <p:spTgt spid="4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heel(1)">
                                      <p:cBhvr>
                                        <p:cTn id="10" dur="1000"/>
                                        <p:tgtEl>
                                          <p:spTgt spid="2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800"/>
                                        <p:tgtEl>
                                          <p:spTgt spid="30"/>
                                        </p:tgtEl>
                                      </p:cBhvr>
                                    </p:animEffect>
                                    <p:anim calcmode="lin" valueType="num">
                                      <p:cBhvr>
                                        <p:cTn id="14" dur="800" fill="hold"/>
                                        <p:tgtEl>
                                          <p:spTgt spid="30"/>
                                        </p:tgtEl>
                                        <p:attrNameLst>
                                          <p:attrName>ppt_x</p:attrName>
                                        </p:attrNameLst>
                                      </p:cBhvr>
                                      <p:tavLst>
                                        <p:tav tm="0">
                                          <p:val>
                                            <p:strVal val="#ppt_x"/>
                                          </p:val>
                                        </p:tav>
                                        <p:tav tm="100000">
                                          <p:val>
                                            <p:strVal val="#ppt_x"/>
                                          </p:val>
                                        </p:tav>
                                      </p:tavLst>
                                    </p:anim>
                                    <p:anim calcmode="lin" valueType="num">
                                      <p:cBhvr>
                                        <p:cTn id="15" dur="800" fill="hold"/>
                                        <p:tgtEl>
                                          <p:spTgt spid="3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800"/>
                                        <p:tgtEl>
                                          <p:spTgt spid="31"/>
                                        </p:tgtEl>
                                      </p:cBhvr>
                                    </p:animEffect>
                                    <p:anim calcmode="lin" valueType="num">
                                      <p:cBhvr>
                                        <p:cTn id="19" dur="800" fill="hold"/>
                                        <p:tgtEl>
                                          <p:spTgt spid="31"/>
                                        </p:tgtEl>
                                        <p:attrNameLst>
                                          <p:attrName>ppt_x</p:attrName>
                                        </p:attrNameLst>
                                      </p:cBhvr>
                                      <p:tavLst>
                                        <p:tav tm="0">
                                          <p:val>
                                            <p:strVal val="#ppt_x"/>
                                          </p:val>
                                        </p:tav>
                                        <p:tav tm="100000">
                                          <p:val>
                                            <p:strVal val="#ppt_x"/>
                                          </p:val>
                                        </p:tav>
                                      </p:tavLst>
                                    </p:anim>
                                    <p:anim calcmode="lin" valueType="num">
                                      <p:cBhvr>
                                        <p:cTn id="20" dur="800" fill="hold"/>
                                        <p:tgtEl>
                                          <p:spTgt spid="3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800"/>
                                        <p:tgtEl>
                                          <p:spTgt spid="32"/>
                                        </p:tgtEl>
                                      </p:cBhvr>
                                    </p:animEffect>
                                    <p:anim calcmode="lin" valueType="num">
                                      <p:cBhvr>
                                        <p:cTn id="24" dur="800" fill="hold"/>
                                        <p:tgtEl>
                                          <p:spTgt spid="32"/>
                                        </p:tgtEl>
                                        <p:attrNameLst>
                                          <p:attrName>ppt_x</p:attrName>
                                        </p:attrNameLst>
                                      </p:cBhvr>
                                      <p:tavLst>
                                        <p:tav tm="0">
                                          <p:val>
                                            <p:strVal val="#ppt_x"/>
                                          </p:val>
                                        </p:tav>
                                        <p:tav tm="100000">
                                          <p:val>
                                            <p:strVal val="#ppt_x"/>
                                          </p:val>
                                        </p:tav>
                                      </p:tavLst>
                                    </p:anim>
                                    <p:anim calcmode="lin" valueType="num">
                                      <p:cBhvr>
                                        <p:cTn id="25" dur="800" fill="hold"/>
                                        <p:tgtEl>
                                          <p:spTgt spid="3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800"/>
                                        <p:tgtEl>
                                          <p:spTgt spid="2"/>
                                        </p:tgtEl>
                                      </p:cBhvr>
                                    </p:animEffect>
                                    <p:anim calcmode="lin" valueType="num">
                                      <p:cBhvr>
                                        <p:cTn id="29" dur="800" fill="hold"/>
                                        <p:tgtEl>
                                          <p:spTgt spid="2"/>
                                        </p:tgtEl>
                                        <p:attrNameLst>
                                          <p:attrName>ppt_x</p:attrName>
                                        </p:attrNameLst>
                                      </p:cBhvr>
                                      <p:tavLst>
                                        <p:tav tm="0">
                                          <p:val>
                                            <p:strVal val="#ppt_x"/>
                                          </p:val>
                                        </p:tav>
                                        <p:tav tm="100000">
                                          <p:val>
                                            <p:strVal val="#ppt_x"/>
                                          </p:val>
                                        </p:tav>
                                      </p:tavLst>
                                    </p:anim>
                                    <p:anim calcmode="lin" valueType="num">
                                      <p:cBhvr>
                                        <p:cTn id="30" dur="800" fill="hold"/>
                                        <p:tgtEl>
                                          <p:spTgt spid="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800"/>
                                        <p:tgtEl>
                                          <p:spTgt spid="3"/>
                                        </p:tgtEl>
                                      </p:cBhvr>
                                    </p:animEffect>
                                    <p:anim calcmode="lin" valueType="num">
                                      <p:cBhvr>
                                        <p:cTn id="34" dur="800" fill="hold"/>
                                        <p:tgtEl>
                                          <p:spTgt spid="3"/>
                                        </p:tgtEl>
                                        <p:attrNameLst>
                                          <p:attrName>ppt_x</p:attrName>
                                        </p:attrNameLst>
                                      </p:cBhvr>
                                      <p:tavLst>
                                        <p:tav tm="0">
                                          <p:val>
                                            <p:strVal val="#ppt_x"/>
                                          </p:val>
                                        </p:tav>
                                        <p:tav tm="100000">
                                          <p:val>
                                            <p:strVal val="#ppt_x"/>
                                          </p:val>
                                        </p:tav>
                                      </p:tavLst>
                                    </p:anim>
                                    <p:anim calcmode="lin" valueType="num">
                                      <p:cBhvr>
                                        <p:cTn id="35" dur="800" fill="hold"/>
                                        <p:tgtEl>
                                          <p:spTgt spid="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800"/>
                                        <p:tgtEl>
                                          <p:spTgt spid="4"/>
                                        </p:tgtEl>
                                      </p:cBhvr>
                                    </p:animEffect>
                                    <p:anim calcmode="lin" valueType="num">
                                      <p:cBhvr>
                                        <p:cTn id="39" dur="800" fill="hold"/>
                                        <p:tgtEl>
                                          <p:spTgt spid="4"/>
                                        </p:tgtEl>
                                        <p:attrNameLst>
                                          <p:attrName>ppt_x</p:attrName>
                                        </p:attrNameLst>
                                      </p:cBhvr>
                                      <p:tavLst>
                                        <p:tav tm="0">
                                          <p:val>
                                            <p:strVal val="#ppt_x"/>
                                          </p:val>
                                        </p:tav>
                                        <p:tav tm="100000">
                                          <p:val>
                                            <p:strVal val="#ppt_x"/>
                                          </p:val>
                                        </p:tav>
                                      </p:tavLst>
                                    </p:anim>
                                    <p:anim calcmode="lin" valueType="num">
                                      <p:cBhvr>
                                        <p:cTn id="40" dur="800" fill="hold"/>
                                        <p:tgtEl>
                                          <p:spTgt spid="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800"/>
                                        <p:tgtEl>
                                          <p:spTgt spid="6"/>
                                        </p:tgtEl>
                                      </p:cBhvr>
                                    </p:animEffect>
                                    <p:anim calcmode="lin" valueType="num">
                                      <p:cBhvr>
                                        <p:cTn id="44" dur="800" fill="hold"/>
                                        <p:tgtEl>
                                          <p:spTgt spid="6"/>
                                        </p:tgtEl>
                                        <p:attrNameLst>
                                          <p:attrName>ppt_x</p:attrName>
                                        </p:attrNameLst>
                                      </p:cBhvr>
                                      <p:tavLst>
                                        <p:tav tm="0">
                                          <p:val>
                                            <p:strVal val="#ppt_x"/>
                                          </p:val>
                                        </p:tav>
                                        <p:tav tm="100000">
                                          <p:val>
                                            <p:strVal val="#ppt_x"/>
                                          </p:val>
                                        </p:tav>
                                      </p:tavLst>
                                    </p:anim>
                                    <p:anim calcmode="lin" valueType="num">
                                      <p:cBhvr>
                                        <p:cTn id="45" dur="8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800"/>
                                        <p:tgtEl>
                                          <p:spTgt spid="7"/>
                                        </p:tgtEl>
                                      </p:cBhvr>
                                    </p:animEffect>
                                    <p:anim calcmode="lin" valueType="num">
                                      <p:cBhvr>
                                        <p:cTn id="49" dur="800" fill="hold"/>
                                        <p:tgtEl>
                                          <p:spTgt spid="7"/>
                                        </p:tgtEl>
                                        <p:attrNameLst>
                                          <p:attrName>ppt_x</p:attrName>
                                        </p:attrNameLst>
                                      </p:cBhvr>
                                      <p:tavLst>
                                        <p:tav tm="0">
                                          <p:val>
                                            <p:strVal val="#ppt_x"/>
                                          </p:val>
                                        </p:tav>
                                        <p:tav tm="100000">
                                          <p:val>
                                            <p:strVal val="#ppt_x"/>
                                          </p:val>
                                        </p:tav>
                                      </p:tavLst>
                                    </p:anim>
                                    <p:anim calcmode="lin" valueType="num">
                                      <p:cBhvr>
                                        <p:cTn id="50" dur="800" fill="hold"/>
                                        <p:tgtEl>
                                          <p:spTgt spid="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800"/>
                                        <p:tgtEl>
                                          <p:spTgt spid="8"/>
                                        </p:tgtEl>
                                      </p:cBhvr>
                                    </p:animEffect>
                                    <p:anim calcmode="lin" valueType="num">
                                      <p:cBhvr>
                                        <p:cTn id="54" dur="800" fill="hold"/>
                                        <p:tgtEl>
                                          <p:spTgt spid="8"/>
                                        </p:tgtEl>
                                        <p:attrNameLst>
                                          <p:attrName>ppt_x</p:attrName>
                                        </p:attrNameLst>
                                      </p:cBhvr>
                                      <p:tavLst>
                                        <p:tav tm="0">
                                          <p:val>
                                            <p:strVal val="#ppt_x"/>
                                          </p:val>
                                        </p:tav>
                                        <p:tav tm="100000">
                                          <p:val>
                                            <p:strVal val="#ppt_x"/>
                                          </p:val>
                                        </p:tav>
                                      </p:tavLst>
                                    </p:anim>
                                    <p:anim calcmode="lin" valueType="num">
                                      <p:cBhvr>
                                        <p:cTn id="55" dur="800" fill="hold"/>
                                        <p:tgtEl>
                                          <p:spTgt spid="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800"/>
                                        <p:tgtEl>
                                          <p:spTgt spid="9"/>
                                        </p:tgtEl>
                                      </p:cBhvr>
                                    </p:animEffect>
                                    <p:anim calcmode="lin" valueType="num">
                                      <p:cBhvr>
                                        <p:cTn id="59" dur="800" fill="hold"/>
                                        <p:tgtEl>
                                          <p:spTgt spid="9"/>
                                        </p:tgtEl>
                                        <p:attrNameLst>
                                          <p:attrName>ppt_x</p:attrName>
                                        </p:attrNameLst>
                                      </p:cBhvr>
                                      <p:tavLst>
                                        <p:tav tm="0">
                                          <p:val>
                                            <p:strVal val="#ppt_x"/>
                                          </p:val>
                                        </p:tav>
                                        <p:tav tm="100000">
                                          <p:val>
                                            <p:strVal val="#ppt_x"/>
                                          </p:val>
                                        </p:tav>
                                      </p:tavLst>
                                    </p:anim>
                                    <p:anim calcmode="lin" valueType="num">
                                      <p:cBhvr>
                                        <p:cTn id="60" dur="800" fill="hold"/>
                                        <p:tgtEl>
                                          <p:spTgt spid="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800"/>
                                        <p:tgtEl>
                                          <p:spTgt spid="10"/>
                                        </p:tgtEl>
                                      </p:cBhvr>
                                    </p:animEffect>
                                    <p:anim calcmode="lin" valueType="num">
                                      <p:cBhvr>
                                        <p:cTn id="64" dur="800" fill="hold"/>
                                        <p:tgtEl>
                                          <p:spTgt spid="10"/>
                                        </p:tgtEl>
                                        <p:attrNameLst>
                                          <p:attrName>ppt_x</p:attrName>
                                        </p:attrNameLst>
                                      </p:cBhvr>
                                      <p:tavLst>
                                        <p:tav tm="0">
                                          <p:val>
                                            <p:strVal val="#ppt_x"/>
                                          </p:val>
                                        </p:tav>
                                        <p:tav tm="100000">
                                          <p:val>
                                            <p:strVal val="#ppt_x"/>
                                          </p:val>
                                        </p:tav>
                                      </p:tavLst>
                                    </p:anim>
                                    <p:anim calcmode="lin" valueType="num">
                                      <p:cBhvr>
                                        <p:cTn id="65" dur="800" fill="hold"/>
                                        <p:tgtEl>
                                          <p:spTgt spid="1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800"/>
                                        <p:tgtEl>
                                          <p:spTgt spid="11"/>
                                        </p:tgtEl>
                                      </p:cBhvr>
                                    </p:animEffect>
                                    <p:anim calcmode="lin" valueType="num">
                                      <p:cBhvr>
                                        <p:cTn id="69" dur="800" fill="hold"/>
                                        <p:tgtEl>
                                          <p:spTgt spid="11"/>
                                        </p:tgtEl>
                                        <p:attrNameLst>
                                          <p:attrName>ppt_x</p:attrName>
                                        </p:attrNameLst>
                                      </p:cBhvr>
                                      <p:tavLst>
                                        <p:tav tm="0">
                                          <p:val>
                                            <p:strVal val="#ppt_x"/>
                                          </p:val>
                                        </p:tav>
                                        <p:tav tm="100000">
                                          <p:val>
                                            <p:strVal val="#ppt_x"/>
                                          </p:val>
                                        </p:tav>
                                      </p:tavLst>
                                    </p:anim>
                                    <p:anim calcmode="lin" valueType="num">
                                      <p:cBhvr>
                                        <p:cTn id="70" dur="800" fill="hold"/>
                                        <p:tgtEl>
                                          <p:spTgt spid="1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800"/>
                                        <p:tgtEl>
                                          <p:spTgt spid="12"/>
                                        </p:tgtEl>
                                      </p:cBhvr>
                                    </p:animEffect>
                                    <p:anim calcmode="lin" valueType="num">
                                      <p:cBhvr>
                                        <p:cTn id="74" dur="800" fill="hold"/>
                                        <p:tgtEl>
                                          <p:spTgt spid="12"/>
                                        </p:tgtEl>
                                        <p:attrNameLst>
                                          <p:attrName>ppt_x</p:attrName>
                                        </p:attrNameLst>
                                      </p:cBhvr>
                                      <p:tavLst>
                                        <p:tav tm="0">
                                          <p:val>
                                            <p:strVal val="#ppt_x"/>
                                          </p:val>
                                        </p:tav>
                                        <p:tav tm="100000">
                                          <p:val>
                                            <p:strVal val="#ppt_x"/>
                                          </p:val>
                                        </p:tav>
                                      </p:tavLst>
                                    </p:anim>
                                    <p:anim calcmode="lin" valueType="num">
                                      <p:cBhvr>
                                        <p:cTn id="75" dur="800" fill="hold"/>
                                        <p:tgtEl>
                                          <p:spTgt spid="1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800"/>
                                        <p:tgtEl>
                                          <p:spTgt spid="13"/>
                                        </p:tgtEl>
                                      </p:cBhvr>
                                    </p:animEffect>
                                    <p:anim calcmode="lin" valueType="num">
                                      <p:cBhvr>
                                        <p:cTn id="79" dur="800" fill="hold"/>
                                        <p:tgtEl>
                                          <p:spTgt spid="13"/>
                                        </p:tgtEl>
                                        <p:attrNameLst>
                                          <p:attrName>ppt_x</p:attrName>
                                        </p:attrNameLst>
                                      </p:cBhvr>
                                      <p:tavLst>
                                        <p:tav tm="0">
                                          <p:val>
                                            <p:strVal val="#ppt_x"/>
                                          </p:val>
                                        </p:tav>
                                        <p:tav tm="100000">
                                          <p:val>
                                            <p:strVal val="#ppt_x"/>
                                          </p:val>
                                        </p:tav>
                                      </p:tavLst>
                                    </p:anim>
                                    <p:anim calcmode="lin" valueType="num">
                                      <p:cBhvr>
                                        <p:cTn id="80" dur="800" fill="hold"/>
                                        <p:tgtEl>
                                          <p:spTgt spid="1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800"/>
                                        <p:tgtEl>
                                          <p:spTgt spid="14"/>
                                        </p:tgtEl>
                                      </p:cBhvr>
                                    </p:animEffect>
                                    <p:anim calcmode="lin" valueType="num">
                                      <p:cBhvr>
                                        <p:cTn id="84" dur="800" fill="hold"/>
                                        <p:tgtEl>
                                          <p:spTgt spid="14"/>
                                        </p:tgtEl>
                                        <p:attrNameLst>
                                          <p:attrName>ppt_x</p:attrName>
                                        </p:attrNameLst>
                                      </p:cBhvr>
                                      <p:tavLst>
                                        <p:tav tm="0">
                                          <p:val>
                                            <p:strVal val="#ppt_x"/>
                                          </p:val>
                                        </p:tav>
                                        <p:tav tm="100000">
                                          <p:val>
                                            <p:strVal val="#ppt_x"/>
                                          </p:val>
                                        </p:tav>
                                      </p:tavLst>
                                    </p:anim>
                                    <p:anim calcmode="lin" valueType="num">
                                      <p:cBhvr>
                                        <p:cTn id="85" dur="800" fill="hold"/>
                                        <p:tgtEl>
                                          <p:spTgt spid="1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800"/>
                                        <p:tgtEl>
                                          <p:spTgt spid="15"/>
                                        </p:tgtEl>
                                      </p:cBhvr>
                                    </p:animEffect>
                                    <p:anim calcmode="lin" valueType="num">
                                      <p:cBhvr>
                                        <p:cTn id="89" dur="800" fill="hold"/>
                                        <p:tgtEl>
                                          <p:spTgt spid="15"/>
                                        </p:tgtEl>
                                        <p:attrNameLst>
                                          <p:attrName>ppt_x</p:attrName>
                                        </p:attrNameLst>
                                      </p:cBhvr>
                                      <p:tavLst>
                                        <p:tav tm="0">
                                          <p:val>
                                            <p:strVal val="#ppt_x"/>
                                          </p:val>
                                        </p:tav>
                                        <p:tav tm="100000">
                                          <p:val>
                                            <p:strVal val="#ppt_x"/>
                                          </p:val>
                                        </p:tav>
                                      </p:tavLst>
                                    </p:anim>
                                    <p:anim calcmode="lin" valueType="num">
                                      <p:cBhvr>
                                        <p:cTn id="90" dur="800" fill="hold"/>
                                        <p:tgtEl>
                                          <p:spTgt spid="1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800"/>
                                        <p:tgtEl>
                                          <p:spTgt spid="17"/>
                                        </p:tgtEl>
                                      </p:cBhvr>
                                    </p:animEffect>
                                    <p:anim calcmode="lin" valueType="num">
                                      <p:cBhvr>
                                        <p:cTn id="94" dur="800" fill="hold"/>
                                        <p:tgtEl>
                                          <p:spTgt spid="17"/>
                                        </p:tgtEl>
                                        <p:attrNameLst>
                                          <p:attrName>ppt_x</p:attrName>
                                        </p:attrNameLst>
                                      </p:cBhvr>
                                      <p:tavLst>
                                        <p:tav tm="0">
                                          <p:val>
                                            <p:strVal val="#ppt_x"/>
                                          </p:val>
                                        </p:tav>
                                        <p:tav tm="100000">
                                          <p:val>
                                            <p:strVal val="#ppt_x"/>
                                          </p:val>
                                        </p:tav>
                                      </p:tavLst>
                                    </p:anim>
                                    <p:anim calcmode="lin" valueType="num">
                                      <p:cBhvr>
                                        <p:cTn id="95" dur="800" fill="hold"/>
                                        <p:tgtEl>
                                          <p:spTgt spid="17"/>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800"/>
                                        <p:tgtEl>
                                          <p:spTgt spid="22"/>
                                        </p:tgtEl>
                                      </p:cBhvr>
                                    </p:animEffect>
                                    <p:anim calcmode="lin" valueType="num">
                                      <p:cBhvr>
                                        <p:cTn id="99" dur="800" fill="hold"/>
                                        <p:tgtEl>
                                          <p:spTgt spid="22"/>
                                        </p:tgtEl>
                                        <p:attrNameLst>
                                          <p:attrName>ppt_x</p:attrName>
                                        </p:attrNameLst>
                                      </p:cBhvr>
                                      <p:tavLst>
                                        <p:tav tm="0">
                                          <p:val>
                                            <p:strVal val="#ppt_x"/>
                                          </p:val>
                                        </p:tav>
                                        <p:tav tm="100000">
                                          <p:val>
                                            <p:strVal val="#ppt_x"/>
                                          </p:val>
                                        </p:tav>
                                      </p:tavLst>
                                    </p:anim>
                                    <p:anim calcmode="lin" valueType="num">
                                      <p:cBhvr>
                                        <p:cTn id="100" dur="8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p:bldP spid="32" grpId="0"/>
      <p:bldP spid="42" grpId="0" bldLvl="0" animBg="1"/>
      <p:bldP spid="2" grpId="0" bldLvl="0" animBg="1"/>
      <p:bldP spid="3" grpId="0"/>
      <p:bldP spid="4" grpId="0"/>
      <p:bldP spid="6" grpId="0" bldLvl="0" animBg="1"/>
      <p:bldP spid="7" grpId="0"/>
      <p:bldP spid="8" grpId="0"/>
      <p:bldP spid="9" grpId="0" bldLvl="0" animBg="1"/>
      <p:bldP spid="10" grpId="0"/>
      <p:bldP spid="11" grpId="0"/>
      <p:bldP spid="12" grpId="0" bldLvl="0" animBg="1"/>
      <p:bldP spid="13" grpId="0"/>
      <p:bldP spid="14" grpId="0"/>
      <p:bldP spid="17" grpId="0" bldLvl="0" animBg="1"/>
      <p:bldP spid="15"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75237" y="2184153"/>
            <a:ext cx="8841526" cy="2488424"/>
          </a:xfrm>
          <a:prstGeom prst="rect">
            <a:avLst/>
          </a:prstGeom>
          <a:solidFill>
            <a:schemeClr val="bg1"/>
          </a:solidFill>
          <a:ln w="10160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21"/>
          <p:cNvSpPr txBox="1">
            <a:spLocks noChangeArrowheads="1"/>
          </p:cNvSpPr>
          <p:nvPr/>
        </p:nvSpPr>
        <p:spPr bwMode="auto">
          <a:xfrm>
            <a:off x="5074302" y="2567479"/>
            <a:ext cx="20441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rgbClr val="141158"/>
                </a:solidFill>
                <a:latin typeface="+mj-ea"/>
                <a:ea typeface="+mj-ea"/>
                <a:cs typeface="Arial" panose="020B0604020202020204" pitchFamily="34" charset="0"/>
              </a:rPr>
              <a:t>PART TWO</a:t>
            </a:r>
            <a:endParaRPr lang="zh-CN" altLang="en-US" sz="3600" b="1" dirty="0">
              <a:solidFill>
                <a:srgbClr val="141158"/>
              </a:solidFill>
              <a:latin typeface="+mj-ea"/>
              <a:ea typeface="+mj-ea"/>
              <a:cs typeface="Arial" panose="020B0604020202020204" pitchFamily="34" charset="0"/>
            </a:endParaRPr>
          </a:p>
        </p:txBody>
      </p:sp>
      <p:sp>
        <p:nvSpPr>
          <p:cNvPr id="8" name="文本框 25"/>
          <p:cNvSpPr txBox="1">
            <a:spLocks noChangeArrowheads="1"/>
          </p:cNvSpPr>
          <p:nvPr/>
        </p:nvSpPr>
        <p:spPr bwMode="auto">
          <a:xfrm>
            <a:off x="5356877" y="3134322"/>
            <a:ext cx="164660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000" spc="-300" dirty="0">
                <a:solidFill>
                  <a:schemeClr val="tx1">
                    <a:lumMod val="75000"/>
                    <a:lumOff val="25000"/>
                  </a:schemeClr>
                </a:solidFill>
                <a:latin typeface="方正喵呜体" panose="02010600010101010101" pitchFamily="2" charset="-122"/>
                <a:ea typeface="方正喵呜体" panose="02010600010101010101" pitchFamily="2" charset="-122"/>
                <a:cs typeface="Arial" panose="020B0604020202020204" pitchFamily="34" charset="0"/>
              </a:rPr>
              <a:t>意义</a:t>
            </a:r>
          </a:p>
        </p:txBody>
      </p:sp>
      <p:sp>
        <p:nvSpPr>
          <p:cNvPr id="12" name="文本框 21"/>
          <p:cNvSpPr txBox="1">
            <a:spLocks noChangeArrowheads="1"/>
          </p:cNvSpPr>
          <p:nvPr/>
        </p:nvSpPr>
        <p:spPr bwMode="auto">
          <a:xfrm>
            <a:off x="1715519" y="1710830"/>
            <a:ext cx="2789546"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3900" b="1" dirty="0">
                <a:solidFill>
                  <a:srgbClr val="141158"/>
                </a:solidFill>
                <a:latin typeface="+mj-ea"/>
                <a:ea typeface="+mj-ea"/>
                <a:cs typeface="Arial" panose="020B0604020202020204" pitchFamily="34" charset="0"/>
              </a:rPr>
              <a:t>04</a:t>
            </a:r>
            <a:endParaRPr lang="zh-CN" altLang="en-US" sz="23900" b="1" dirty="0">
              <a:solidFill>
                <a:srgbClr val="141158"/>
              </a:solidFill>
              <a:latin typeface="+mj-ea"/>
              <a:ea typeface="+mj-ea"/>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spd="med" advClick="0" advTm="0">
        <p15:prstTrans prst="pageCurlDoubl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p:tgtEl>
                                          <p:spTgt spid="7"/>
                                        </p:tgtEl>
                                        <p:attrNameLst>
                                          <p:attrName>ppt_x</p:attrName>
                                        </p:attrNameLst>
                                      </p:cBhvr>
                                      <p:tavLst>
                                        <p:tav tm="0">
                                          <p:val>
                                            <p:strVal val="#ppt_x-#ppt_w*1.125000"/>
                                          </p:val>
                                        </p:tav>
                                        <p:tav tm="100000">
                                          <p:val>
                                            <p:strVal val="#ppt_x"/>
                                          </p:val>
                                        </p:tav>
                                      </p:tavLst>
                                    </p:anim>
                                    <p:animEffect transition="in" filter="wipe(right)">
                                      <p:cBhvr>
                                        <p:cTn id="15" dur="500"/>
                                        <p:tgtEl>
                                          <p:spTgt spid="7"/>
                                        </p:tgtEl>
                                      </p:cBhvr>
                                    </p:animEffect>
                                  </p:childTnLst>
                                </p:cTn>
                              </p:par>
                              <p:par>
                                <p:cTn id="16" presetID="53" presetClass="entr" presetSubtype="16" fill="hold" grpId="0" nodeType="withEffect">
                                  <p:stCondLst>
                                    <p:cond delay="0"/>
                                  </p:stCondLst>
                                  <p:iterate type="lt">
                                    <p:tmPct val="33333"/>
                                  </p:iterate>
                                  <p:childTnLst>
                                    <p:set>
                                      <p:cBhvr>
                                        <p:cTn id="17" dur="1" fill="hold">
                                          <p:stCondLst>
                                            <p:cond delay="0"/>
                                          </p:stCondLst>
                                        </p:cTn>
                                        <p:tgtEl>
                                          <p:spTgt spid="8"/>
                                        </p:tgtEl>
                                        <p:attrNameLst>
                                          <p:attrName>style.visibility</p:attrName>
                                        </p:attrNameLst>
                                      </p:cBhvr>
                                      <p:to>
                                        <p:strVal val="visible"/>
                                      </p:to>
                                    </p:set>
                                    <p:anim calcmode="lin" valueType="num">
                                      <p:cBhvr>
                                        <p:cTn id="18" dur="650" fill="hold"/>
                                        <p:tgtEl>
                                          <p:spTgt spid="8"/>
                                        </p:tgtEl>
                                        <p:attrNameLst>
                                          <p:attrName>ppt_w</p:attrName>
                                        </p:attrNameLst>
                                      </p:cBhvr>
                                      <p:tavLst>
                                        <p:tav tm="0">
                                          <p:val>
                                            <p:fltVal val="0"/>
                                          </p:val>
                                        </p:tav>
                                        <p:tav tm="100000">
                                          <p:val>
                                            <p:strVal val="#ppt_w"/>
                                          </p:val>
                                        </p:tav>
                                      </p:tavLst>
                                    </p:anim>
                                    <p:anim calcmode="lin" valueType="num">
                                      <p:cBhvr>
                                        <p:cTn id="19" dur="650" fill="hold"/>
                                        <p:tgtEl>
                                          <p:spTgt spid="8"/>
                                        </p:tgtEl>
                                        <p:attrNameLst>
                                          <p:attrName>ppt_h</p:attrName>
                                        </p:attrNameLst>
                                      </p:cBhvr>
                                      <p:tavLst>
                                        <p:tav tm="0">
                                          <p:val>
                                            <p:fltVal val="0"/>
                                          </p:val>
                                        </p:tav>
                                        <p:tav tm="100000">
                                          <p:val>
                                            <p:strVal val="#ppt_h"/>
                                          </p:val>
                                        </p:tav>
                                      </p:tavLst>
                                    </p:anim>
                                    <p:animEffect transition="in" filter="fade">
                                      <p:cBhvr>
                                        <p:cTn id="20" dur="6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15695" y="2486025"/>
            <a:ext cx="3169285" cy="3285490"/>
          </a:xfrm>
          <a:prstGeom prst="roundRect">
            <a:avLst>
              <a:gd name="adj" fmla="val 123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481448" y="2934327"/>
            <a:ext cx="436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600" b="1" dirty="0">
                <a:solidFill>
                  <a:srgbClr val="141158"/>
                </a:solidFill>
                <a:latin typeface="+mn-ea"/>
              </a:rPr>
              <a:t>1</a:t>
            </a:r>
          </a:p>
        </p:txBody>
      </p:sp>
      <p:cxnSp>
        <p:nvCxnSpPr>
          <p:cNvPr id="24" name="Straight Connector 23"/>
          <p:cNvCxnSpPr/>
          <p:nvPr/>
        </p:nvCxnSpPr>
        <p:spPr>
          <a:xfrm>
            <a:off x="1479103" y="2478605"/>
            <a:ext cx="0" cy="231794"/>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363720" y="2400935"/>
            <a:ext cx="3473450" cy="3082290"/>
          </a:xfrm>
          <a:prstGeom prst="roundRect">
            <a:avLst>
              <a:gd name="adj" fmla="val 123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881913" y="2854504"/>
            <a:ext cx="436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solidFill>
                  <a:srgbClr val="141158"/>
                </a:solidFill>
                <a:latin typeface="+mn-ea"/>
              </a:rPr>
              <a:t>2</a:t>
            </a:r>
          </a:p>
        </p:txBody>
      </p:sp>
      <p:cxnSp>
        <p:nvCxnSpPr>
          <p:cNvPr id="30" name="Straight Connector 29"/>
          <p:cNvCxnSpPr/>
          <p:nvPr/>
        </p:nvCxnSpPr>
        <p:spPr>
          <a:xfrm>
            <a:off x="4813974" y="2400633"/>
            <a:ext cx="0" cy="309766"/>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916545" y="2478405"/>
            <a:ext cx="3169285" cy="3286125"/>
          </a:xfrm>
          <a:prstGeom prst="roundRect">
            <a:avLst>
              <a:gd name="adj" fmla="val 123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9282229" y="2900037"/>
            <a:ext cx="436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solidFill>
                  <a:srgbClr val="141158"/>
                </a:solidFill>
                <a:latin typeface="+mn-ea"/>
              </a:rPr>
              <a:t>3</a:t>
            </a:r>
          </a:p>
        </p:txBody>
      </p:sp>
      <p:cxnSp>
        <p:nvCxnSpPr>
          <p:cNvPr id="35" name="Straight Connector 34"/>
          <p:cNvCxnSpPr/>
          <p:nvPr/>
        </p:nvCxnSpPr>
        <p:spPr>
          <a:xfrm>
            <a:off x="8239430" y="2478605"/>
            <a:ext cx="0" cy="231794"/>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0" name="文本占位符 9"/>
          <p:cNvSpPr>
            <a:spLocks noGrp="1"/>
          </p:cNvSpPr>
          <p:nvPr>
            <p:ph type="body" sz="quarter" idx="10"/>
          </p:nvPr>
        </p:nvSpPr>
        <p:spPr>
          <a:xfrm>
            <a:off x="3843866" y="555204"/>
            <a:ext cx="4504268" cy="439738"/>
          </a:xfrm>
        </p:spPr>
        <p:txBody>
          <a:bodyPr/>
          <a:lstStyle/>
          <a:p>
            <a:r>
              <a:rPr lang="zh-CN" altLang="en-US" dirty="0">
                <a:latin typeface="方正喵呜体" panose="02010600010101010101" pitchFamily="2" charset="-122"/>
                <a:ea typeface="方正喵呜体" panose="02010600010101010101" pitchFamily="2" charset="-122"/>
              </a:rPr>
              <a:t>意义</a:t>
            </a:r>
          </a:p>
        </p:txBody>
      </p:sp>
      <p:sp>
        <p:nvSpPr>
          <p:cNvPr id="36" name="文本框 35"/>
          <p:cNvSpPr txBox="1"/>
          <p:nvPr/>
        </p:nvSpPr>
        <p:spPr>
          <a:xfrm>
            <a:off x="1236375" y="3579487"/>
            <a:ext cx="2909505" cy="190148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400" dirty="0">
                <a:solidFill>
                  <a:schemeClr val="tx1">
                    <a:lumMod val="75000"/>
                    <a:lumOff val="25000"/>
                  </a:schemeClr>
                </a:solidFill>
                <a:latin typeface="+mn-ea"/>
              </a:rPr>
              <a:t> </a:t>
            </a:r>
            <a:r>
              <a:rPr lang="en-US" sz="1600" dirty="0">
                <a:solidFill>
                  <a:schemeClr val="tx1">
                    <a:lumMod val="75000"/>
                    <a:lumOff val="25000"/>
                  </a:schemeClr>
                </a:solidFill>
                <a:latin typeface="+mn-ea"/>
              </a:rPr>
              <a:t>   </a:t>
            </a:r>
            <a:r>
              <a:rPr sz="1600" dirty="0" err="1">
                <a:solidFill>
                  <a:schemeClr val="tx1">
                    <a:lumMod val="75000"/>
                    <a:lumOff val="25000"/>
                  </a:schemeClr>
                </a:solidFill>
                <a:latin typeface="+mn-ea"/>
              </a:rPr>
              <a:t>提供了数值求解一类单变量、变系数超越方程的对应的VBA算法，并验证了其作为功能性模块嵌入其他程序且有效运作的可行性</a:t>
            </a:r>
            <a:r>
              <a:rPr lang="zh-CN" altLang="en-US" sz="1600" dirty="0">
                <a:solidFill>
                  <a:schemeClr val="tx1">
                    <a:lumMod val="75000"/>
                    <a:lumOff val="25000"/>
                  </a:schemeClr>
                </a:solidFill>
                <a:latin typeface="+mn-ea"/>
              </a:rPr>
              <a:t>。</a:t>
            </a:r>
          </a:p>
        </p:txBody>
      </p:sp>
      <p:sp>
        <p:nvSpPr>
          <p:cNvPr id="37" name="文本框 36"/>
          <p:cNvSpPr txBox="1"/>
          <p:nvPr/>
        </p:nvSpPr>
        <p:spPr>
          <a:xfrm>
            <a:off x="4476477" y="3499664"/>
            <a:ext cx="3262467" cy="190148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dirty="0">
                <a:solidFill>
                  <a:schemeClr val="tx1">
                    <a:lumMod val="75000"/>
                    <a:lumOff val="25000"/>
                  </a:schemeClr>
                </a:solidFill>
                <a:latin typeface="+mn-ea"/>
              </a:rPr>
              <a:t>    </a:t>
            </a:r>
            <a:r>
              <a:rPr sz="1600" dirty="0" err="1">
                <a:solidFill>
                  <a:schemeClr val="tx1">
                    <a:lumMod val="75000"/>
                    <a:lumOff val="25000"/>
                  </a:schemeClr>
                </a:solidFill>
                <a:latin typeface="+mn-ea"/>
              </a:rPr>
              <a:t>作品证明不依赖任何侵入手段，仅通过像素级曲线拟合和数值反解计算，逆向分析并获得各弹射类游戏的未知物理模型的可行性</a:t>
            </a:r>
            <a:r>
              <a:rPr lang="zh-CN" altLang="en-US" sz="1600" dirty="0">
                <a:solidFill>
                  <a:schemeClr val="tx1">
                    <a:lumMod val="75000"/>
                    <a:lumOff val="25000"/>
                  </a:schemeClr>
                </a:solidFill>
                <a:latin typeface="+mn-ea"/>
              </a:rPr>
              <a:t>。</a:t>
            </a:r>
            <a:endParaRPr sz="1600" dirty="0">
              <a:solidFill>
                <a:schemeClr val="tx1">
                  <a:lumMod val="75000"/>
                  <a:lumOff val="25000"/>
                </a:schemeClr>
              </a:solidFill>
              <a:latin typeface="+mn-ea"/>
            </a:endParaRPr>
          </a:p>
        </p:txBody>
      </p:sp>
      <p:sp>
        <p:nvSpPr>
          <p:cNvPr id="41" name="文本框 40"/>
          <p:cNvSpPr txBox="1"/>
          <p:nvPr/>
        </p:nvSpPr>
        <p:spPr>
          <a:xfrm>
            <a:off x="8008036" y="3538672"/>
            <a:ext cx="2986089" cy="190148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dirty="0">
                <a:solidFill>
                  <a:schemeClr val="tx1">
                    <a:lumMod val="75000"/>
                    <a:lumOff val="25000"/>
                  </a:schemeClr>
                </a:solidFill>
                <a:latin typeface="+mn-ea"/>
              </a:rPr>
              <a:t>    </a:t>
            </a:r>
            <a:r>
              <a:rPr sz="1600" dirty="0" err="1">
                <a:solidFill>
                  <a:schemeClr val="tx1">
                    <a:lumMod val="75000"/>
                    <a:lumOff val="25000"/>
                  </a:schemeClr>
                </a:solidFill>
                <a:latin typeface="+mn-ea"/>
              </a:rPr>
              <a:t>作品给出了通过数值求解功能与辅助框架搭配，数值与解析并用，高精度拟合一类提供了多维度信息的未知曲线的标准化步骤</a:t>
            </a:r>
            <a:r>
              <a:rPr lang="zh-CN" altLang="en-US" sz="1600" dirty="0">
                <a:solidFill>
                  <a:schemeClr val="tx1">
                    <a:lumMod val="75000"/>
                    <a:lumOff val="25000"/>
                  </a:schemeClr>
                </a:solidFill>
                <a:latin typeface="+mn-ea"/>
              </a:rPr>
              <a:t>。</a:t>
            </a:r>
            <a:endParaRPr sz="1600" dirty="0">
              <a:solidFill>
                <a:schemeClr val="tx1">
                  <a:lumMod val="75000"/>
                  <a:lumOff val="25000"/>
                </a:schemeClr>
              </a:solidFill>
              <a:latin typeface="+mn-ea"/>
            </a:endParaRPr>
          </a:p>
        </p:txBody>
      </p:sp>
      <p:sp>
        <p:nvSpPr>
          <p:cNvPr id="15" name="矩形 14">
            <a:extLst>
              <a:ext uri="{FF2B5EF4-FFF2-40B4-BE49-F238E27FC236}">
                <a16:creationId xmlns:a16="http://schemas.microsoft.com/office/drawing/2014/main" id="{FDE9FAEF-D690-4909-9D85-F7D3AB898090}"/>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在意义方面，星尘辅助针对</a:t>
            </a:r>
            <a:r>
              <a:rPr lang="en-US" altLang="zh-CN" sz="1600" b="1" spc="-150" dirty="0" err="1">
                <a:solidFill>
                  <a:srgbClr val="141158"/>
                </a:solidFill>
                <a:latin typeface="楷体" panose="02010609060101010101" charset="-122"/>
                <a:ea typeface="楷体" panose="02010609060101010101" charset="-122"/>
                <a:cs typeface="楷体" panose="02010609060101010101" charset="-122"/>
                <a:sym typeface="+mn-ea"/>
              </a:rPr>
              <a:t>kv</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型微分方程提供了专业且全面的数值求解方案、证明了不采用破坏性介入方式获得各类弹射类游戏弹道的可行性、</a:t>
            </a:r>
          </a:p>
        </p:txBody>
      </p:sp>
      <p:sp>
        <p:nvSpPr>
          <p:cNvPr id="16" name="矩形 15">
            <a:extLst>
              <a:ext uri="{FF2B5EF4-FFF2-40B4-BE49-F238E27FC236}">
                <a16:creationId xmlns:a16="http://schemas.microsoft.com/office/drawing/2014/main" id="{AEEBA054-4DB7-4C11-89E7-4863CEBA559C}"/>
              </a:ext>
            </a:extLst>
          </p:cNvPr>
          <p:cNvSpPr/>
          <p:nvPr/>
        </p:nvSpPr>
        <p:spPr>
          <a:xfrm>
            <a:off x="197756" y="6576757"/>
            <a:ext cx="11368313"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以及作为一个具体案例给出了求解步骤和方法。</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anim calcmode="lin" valueType="num">
                                      <p:cBhvr>
                                        <p:cTn id="18" dur="500" fill="hold"/>
                                        <p:tgtEl>
                                          <p:spTgt spid="24"/>
                                        </p:tgtEl>
                                        <p:attrNameLst>
                                          <p:attrName>ppt_x</p:attrName>
                                        </p:attrNameLst>
                                      </p:cBhvr>
                                      <p:tavLst>
                                        <p:tav tm="0">
                                          <p:val>
                                            <p:strVal val="#ppt_x"/>
                                          </p:val>
                                        </p:tav>
                                        <p:tav tm="100000">
                                          <p:val>
                                            <p:strVal val="#ppt_x"/>
                                          </p:val>
                                        </p:tav>
                                      </p:tavLst>
                                    </p:anim>
                                    <p:anim calcmode="lin" valueType="num">
                                      <p:cBhvr>
                                        <p:cTn id="19" dur="5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anim calcmode="lin" valueType="num">
                                      <p:cBhvr>
                                        <p:cTn id="23" dur="500" fill="hold"/>
                                        <p:tgtEl>
                                          <p:spTgt spid="36"/>
                                        </p:tgtEl>
                                        <p:attrNameLst>
                                          <p:attrName>ppt_x</p:attrName>
                                        </p:attrNameLst>
                                      </p:cBhvr>
                                      <p:tavLst>
                                        <p:tav tm="0">
                                          <p:val>
                                            <p:strVal val="#ppt_x"/>
                                          </p:val>
                                        </p:tav>
                                        <p:tav tm="100000">
                                          <p:val>
                                            <p:strVal val="#ppt_x"/>
                                          </p:val>
                                        </p:tav>
                                      </p:tavLst>
                                    </p:anim>
                                    <p:anim calcmode="lin" valueType="num">
                                      <p:cBhvr>
                                        <p:cTn id="24" dur="500" fill="hold"/>
                                        <p:tgtEl>
                                          <p:spTgt spid="36"/>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strVal val="#ppt_x"/>
                                          </p:val>
                                        </p:tav>
                                        <p:tav tm="100000">
                                          <p:val>
                                            <p:strVal val="#ppt_x"/>
                                          </p:val>
                                        </p:tav>
                                      </p:tavLst>
                                    </p:anim>
                                    <p:anim calcmode="lin" valueType="num">
                                      <p:cBhvr>
                                        <p:cTn id="35" dur="500" fill="hold"/>
                                        <p:tgtEl>
                                          <p:spTgt spid="29"/>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anim calcmode="lin" valueType="num">
                                      <p:cBhvr>
                                        <p:cTn id="39" dur="500" fill="hold"/>
                                        <p:tgtEl>
                                          <p:spTgt spid="30"/>
                                        </p:tgtEl>
                                        <p:attrNameLst>
                                          <p:attrName>ppt_x</p:attrName>
                                        </p:attrNameLst>
                                      </p:cBhvr>
                                      <p:tavLst>
                                        <p:tav tm="0">
                                          <p:val>
                                            <p:strVal val="#ppt_x"/>
                                          </p:val>
                                        </p:tav>
                                        <p:tav tm="100000">
                                          <p:val>
                                            <p:strVal val="#ppt_x"/>
                                          </p:val>
                                        </p:tav>
                                      </p:tavLst>
                                    </p:anim>
                                    <p:anim calcmode="lin" valueType="num">
                                      <p:cBhvr>
                                        <p:cTn id="40" dur="500" fill="hold"/>
                                        <p:tgtEl>
                                          <p:spTgt spid="3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anim calcmode="lin" valueType="num">
                                      <p:cBhvr>
                                        <p:cTn id="44" dur="500" fill="hold"/>
                                        <p:tgtEl>
                                          <p:spTgt spid="37"/>
                                        </p:tgtEl>
                                        <p:attrNameLst>
                                          <p:attrName>ppt_x</p:attrName>
                                        </p:attrNameLst>
                                      </p:cBhvr>
                                      <p:tavLst>
                                        <p:tav tm="0">
                                          <p:val>
                                            <p:strVal val="#ppt_x"/>
                                          </p:val>
                                        </p:tav>
                                        <p:tav tm="100000">
                                          <p:val>
                                            <p:strVal val="#ppt_x"/>
                                          </p:val>
                                        </p:tav>
                                      </p:tavLst>
                                    </p:anim>
                                    <p:anim calcmode="lin" valueType="num">
                                      <p:cBhvr>
                                        <p:cTn id="45" dur="500" fill="hold"/>
                                        <p:tgtEl>
                                          <p:spTgt spid="37"/>
                                        </p:tgtEl>
                                        <p:attrNameLst>
                                          <p:attrName>ppt_y</p:attrName>
                                        </p:attrNameLst>
                                      </p:cBhvr>
                                      <p:tavLst>
                                        <p:tav tm="0">
                                          <p:val>
                                            <p:strVal val="#ppt_y+.1"/>
                                          </p:val>
                                        </p:tav>
                                        <p:tav tm="100000">
                                          <p:val>
                                            <p:strVal val="#ppt_y"/>
                                          </p:val>
                                        </p:tav>
                                      </p:tavLst>
                                    </p:anim>
                                  </p:childTnLst>
                                </p:cTn>
                              </p:par>
                            </p:childTnLst>
                          </p:cTn>
                        </p:par>
                        <p:par>
                          <p:cTn id="46" fill="hold">
                            <p:stCondLst>
                              <p:cond delay="1500"/>
                            </p:stCondLst>
                            <p:childTnLst>
                              <p:par>
                                <p:cTn id="47" presetID="42" presetClass="entr" presetSubtype="0"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anim calcmode="lin" valueType="num">
                                      <p:cBhvr>
                                        <p:cTn id="55" dur="500" fill="hold"/>
                                        <p:tgtEl>
                                          <p:spTgt spid="34"/>
                                        </p:tgtEl>
                                        <p:attrNameLst>
                                          <p:attrName>ppt_x</p:attrName>
                                        </p:attrNameLst>
                                      </p:cBhvr>
                                      <p:tavLst>
                                        <p:tav tm="0">
                                          <p:val>
                                            <p:strVal val="#ppt_x"/>
                                          </p:val>
                                        </p:tav>
                                        <p:tav tm="100000">
                                          <p:val>
                                            <p:strVal val="#ppt_x"/>
                                          </p:val>
                                        </p:tav>
                                      </p:tavLst>
                                    </p:anim>
                                    <p:anim calcmode="lin" valueType="num">
                                      <p:cBhvr>
                                        <p:cTn id="56" dur="500" fill="hold"/>
                                        <p:tgtEl>
                                          <p:spTgt spid="3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anim calcmode="lin" valueType="num">
                                      <p:cBhvr>
                                        <p:cTn id="60" dur="500" fill="hold"/>
                                        <p:tgtEl>
                                          <p:spTgt spid="35"/>
                                        </p:tgtEl>
                                        <p:attrNameLst>
                                          <p:attrName>ppt_x</p:attrName>
                                        </p:attrNameLst>
                                      </p:cBhvr>
                                      <p:tavLst>
                                        <p:tav tm="0">
                                          <p:val>
                                            <p:strVal val="#ppt_x"/>
                                          </p:val>
                                        </p:tav>
                                        <p:tav tm="100000">
                                          <p:val>
                                            <p:strVal val="#ppt_x"/>
                                          </p:val>
                                        </p:tav>
                                      </p:tavLst>
                                    </p:anim>
                                    <p:anim calcmode="lin" valueType="num">
                                      <p:cBhvr>
                                        <p:cTn id="61" dur="500" fill="hold"/>
                                        <p:tgtEl>
                                          <p:spTgt spid="3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anim calcmode="lin" valueType="num">
                                      <p:cBhvr>
                                        <p:cTn id="65" dur="500" fill="hold"/>
                                        <p:tgtEl>
                                          <p:spTgt spid="41"/>
                                        </p:tgtEl>
                                        <p:attrNameLst>
                                          <p:attrName>ppt_x</p:attrName>
                                        </p:attrNameLst>
                                      </p:cBhvr>
                                      <p:tavLst>
                                        <p:tav tm="0">
                                          <p:val>
                                            <p:strVal val="#ppt_x"/>
                                          </p:val>
                                        </p:tav>
                                        <p:tav tm="100000">
                                          <p:val>
                                            <p:strVal val="#ppt_x"/>
                                          </p:val>
                                        </p:tav>
                                      </p:tavLst>
                                    </p:anim>
                                    <p:anim calcmode="lin" valueType="num">
                                      <p:cBhvr>
                                        <p:cTn id="66"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3" grpId="0"/>
      <p:bldP spid="11" grpId="0" bldLvl="0" animBg="1"/>
      <p:bldP spid="29" grpId="0"/>
      <p:bldP spid="17" grpId="0" bldLvl="0" animBg="1"/>
      <p:bldP spid="34" grpId="0"/>
      <p:bldP spid="36" grpId="0"/>
      <p:bldP spid="37"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75237" y="2184788"/>
            <a:ext cx="8841526" cy="2488424"/>
          </a:xfrm>
          <a:prstGeom prst="rect">
            <a:avLst/>
          </a:prstGeom>
          <a:solidFill>
            <a:schemeClr val="bg1"/>
          </a:solidFill>
          <a:ln w="10160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21"/>
          <p:cNvSpPr txBox="1">
            <a:spLocks noChangeArrowheads="1"/>
          </p:cNvSpPr>
          <p:nvPr/>
        </p:nvSpPr>
        <p:spPr bwMode="auto">
          <a:xfrm>
            <a:off x="4545347" y="2584624"/>
            <a:ext cx="191516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rgbClr val="141158"/>
                </a:solidFill>
                <a:latin typeface="+mj-ea"/>
                <a:ea typeface="+mj-ea"/>
                <a:cs typeface="Arial" panose="020B0604020202020204" pitchFamily="34" charset="0"/>
              </a:rPr>
              <a:t>PART five</a:t>
            </a:r>
          </a:p>
        </p:txBody>
      </p:sp>
      <p:sp>
        <p:nvSpPr>
          <p:cNvPr id="8" name="文本框 25"/>
          <p:cNvSpPr txBox="1">
            <a:spLocks noChangeArrowheads="1"/>
          </p:cNvSpPr>
          <p:nvPr/>
        </p:nvSpPr>
        <p:spPr bwMode="auto">
          <a:xfrm>
            <a:off x="4545347" y="3134957"/>
            <a:ext cx="30784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000" spc="-300" dirty="0">
                <a:solidFill>
                  <a:schemeClr val="tx1">
                    <a:lumMod val="75000"/>
                    <a:lumOff val="25000"/>
                  </a:schemeClr>
                </a:solidFill>
                <a:latin typeface="+mj-ea"/>
                <a:ea typeface="+mj-ea"/>
                <a:cs typeface="Arial" panose="020B0604020202020204" pitchFamily="34" charset="0"/>
              </a:rPr>
              <a:t>应用价值</a:t>
            </a:r>
          </a:p>
        </p:txBody>
      </p:sp>
      <p:sp>
        <p:nvSpPr>
          <p:cNvPr id="12" name="文本框 21"/>
          <p:cNvSpPr txBox="1">
            <a:spLocks noChangeArrowheads="1"/>
          </p:cNvSpPr>
          <p:nvPr/>
        </p:nvSpPr>
        <p:spPr bwMode="auto">
          <a:xfrm>
            <a:off x="1915222" y="1710830"/>
            <a:ext cx="2390140"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3900" b="1" dirty="0">
                <a:solidFill>
                  <a:srgbClr val="141158"/>
                </a:solidFill>
                <a:latin typeface="+mj-ea"/>
                <a:ea typeface="+mj-ea"/>
                <a:cs typeface="Arial" panose="020B0604020202020204" pitchFamily="34" charset="0"/>
              </a:rPr>
              <a:t>05</a:t>
            </a:r>
            <a:endParaRPr lang="zh-CN" altLang="en-US" sz="23900" b="1" dirty="0">
              <a:solidFill>
                <a:srgbClr val="141158"/>
              </a:solidFill>
              <a:latin typeface="+mj-ea"/>
              <a:ea typeface="+mj-ea"/>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0">
        <p15:prstTrans prst="pageCurlDouble"/>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600" fill="hold"/>
                                        <p:tgtEl>
                                          <p:spTgt spid="12"/>
                                        </p:tgtEl>
                                        <p:attrNameLst>
                                          <p:attrName>ppt_w</p:attrName>
                                        </p:attrNameLst>
                                      </p:cBhvr>
                                      <p:tavLst>
                                        <p:tav tm="0">
                                          <p:val>
                                            <p:fltVal val="0"/>
                                          </p:val>
                                        </p:tav>
                                        <p:tav tm="100000">
                                          <p:val>
                                            <p:strVal val="#ppt_w"/>
                                          </p:val>
                                        </p:tav>
                                      </p:tavLst>
                                    </p:anim>
                                    <p:anim calcmode="lin" valueType="num">
                                      <p:cBhvr>
                                        <p:cTn id="8" dur="600" fill="hold"/>
                                        <p:tgtEl>
                                          <p:spTgt spid="12"/>
                                        </p:tgtEl>
                                        <p:attrNameLst>
                                          <p:attrName>ppt_h</p:attrName>
                                        </p:attrNameLst>
                                      </p:cBhvr>
                                      <p:tavLst>
                                        <p:tav tm="0">
                                          <p:val>
                                            <p:fltVal val="0"/>
                                          </p:val>
                                        </p:tav>
                                        <p:tav tm="100000">
                                          <p:val>
                                            <p:strVal val="#ppt_h"/>
                                          </p:val>
                                        </p:tav>
                                      </p:tavLst>
                                    </p:anim>
                                    <p:anim calcmode="lin" valueType="num">
                                      <p:cBhvr>
                                        <p:cTn id="9" dur="600" fill="hold"/>
                                        <p:tgtEl>
                                          <p:spTgt spid="12"/>
                                        </p:tgtEl>
                                        <p:attrNameLst>
                                          <p:attrName>style.rotation</p:attrName>
                                        </p:attrNameLst>
                                      </p:cBhvr>
                                      <p:tavLst>
                                        <p:tav tm="0">
                                          <p:val>
                                            <p:fltVal val="360"/>
                                          </p:val>
                                        </p:tav>
                                        <p:tav tm="100000">
                                          <p:val>
                                            <p:fltVal val="0"/>
                                          </p:val>
                                        </p:tav>
                                      </p:tavLst>
                                    </p:anim>
                                    <p:animEffect transition="in" filter="fade">
                                      <p:cBhvr>
                                        <p:cTn id="10" dur="600"/>
                                        <p:tgtEl>
                                          <p:spTgt spid="12"/>
                                        </p:tgtEl>
                                      </p:cBhvr>
                                    </p:animEffect>
                                  </p:childTnLst>
                                </p:cTn>
                              </p:par>
                            </p:childTnLst>
                          </p:cTn>
                        </p:par>
                        <p:par>
                          <p:cTn id="11" fill="hold">
                            <p:stCondLst>
                              <p:cond delay="600"/>
                            </p:stCondLst>
                            <p:childTnLst>
                              <p:par>
                                <p:cTn id="12" presetID="1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400"/>
                                        <p:tgtEl>
                                          <p:spTgt spid="7"/>
                                        </p:tgtEl>
                                        <p:attrNameLst>
                                          <p:attrName>ppt_x</p:attrName>
                                        </p:attrNameLst>
                                      </p:cBhvr>
                                      <p:tavLst>
                                        <p:tav tm="0">
                                          <p:val>
                                            <p:strVal val="#ppt_x-#ppt_w*1.125000"/>
                                          </p:val>
                                        </p:tav>
                                        <p:tav tm="100000">
                                          <p:val>
                                            <p:strVal val="#ppt_x"/>
                                          </p:val>
                                        </p:tav>
                                      </p:tavLst>
                                    </p:anim>
                                    <p:animEffect transition="in" filter="wipe(right)">
                                      <p:cBhvr>
                                        <p:cTn id="15" dur="400"/>
                                        <p:tgtEl>
                                          <p:spTgt spid="7"/>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600" fill="hold"/>
                                        <p:tgtEl>
                                          <p:spTgt spid="8"/>
                                        </p:tgtEl>
                                        <p:attrNameLst>
                                          <p:attrName>ppt_w</p:attrName>
                                        </p:attrNameLst>
                                      </p:cBhvr>
                                      <p:tavLst>
                                        <p:tav tm="0">
                                          <p:val>
                                            <p:fltVal val="0"/>
                                          </p:val>
                                        </p:tav>
                                        <p:tav tm="100000">
                                          <p:val>
                                            <p:strVal val="#ppt_w"/>
                                          </p:val>
                                        </p:tav>
                                      </p:tavLst>
                                    </p:anim>
                                    <p:anim calcmode="lin" valueType="num">
                                      <p:cBhvr>
                                        <p:cTn id="19" dur="600" fill="hold"/>
                                        <p:tgtEl>
                                          <p:spTgt spid="8"/>
                                        </p:tgtEl>
                                        <p:attrNameLst>
                                          <p:attrName>ppt_h</p:attrName>
                                        </p:attrNameLst>
                                      </p:cBhvr>
                                      <p:tavLst>
                                        <p:tav tm="0">
                                          <p:val>
                                            <p:fltVal val="0"/>
                                          </p:val>
                                        </p:tav>
                                        <p:tav tm="100000">
                                          <p:val>
                                            <p:strVal val="#ppt_h"/>
                                          </p:val>
                                        </p:tav>
                                      </p:tavLst>
                                    </p:anim>
                                    <p:animEffect transition="in" filter="fade">
                                      <p:cBhvr>
                                        <p:cTn id="20" dur="6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p:cNvSpPr>
            <a:spLocks noGrp="1"/>
          </p:cNvSpPr>
          <p:nvPr>
            <p:ph type="body" sz="quarter" idx="10"/>
          </p:nvPr>
        </p:nvSpPr>
        <p:spPr/>
        <p:txBody>
          <a:bodyPr/>
          <a:lstStyle/>
          <a:p>
            <a:r>
              <a:rPr lang="zh-CN" altLang="en-US" dirty="0"/>
              <a:t>应用价值</a:t>
            </a:r>
          </a:p>
        </p:txBody>
      </p:sp>
      <p:sp>
        <p:nvSpPr>
          <p:cNvPr id="6" name="Rounded Rectangle 5"/>
          <p:cNvSpPr/>
          <p:nvPr/>
        </p:nvSpPr>
        <p:spPr>
          <a:xfrm>
            <a:off x="962147" y="2097949"/>
            <a:ext cx="3162232" cy="4023514"/>
          </a:xfrm>
          <a:prstGeom prst="roundRect">
            <a:avLst>
              <a:gd name="adj" fmla="val 1231"/>
            </a:avLst>
          </a:prstGeom>
          <a:solidFill>
            <a:schemeClr val="bg1"/>
          </a:solidFill>
          <a:ln>
            <a:noFill/>
          </a:ln>
          <a:effectLst>
            <a:outerShdw blurRad="1905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p:cNvSpPr txBox="1"/>
          <p:nvPr/>
        </p:nvSpPr>
        <p:spPr>
          <a:xfrm>
            <a:off x="1134298" y="2614287"/>
            <a:ext cx="23596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solidFill>
                  <a:schemeClr val="tx1">
                    <a:lumMod val="75000"/>
                    <a:lumOff val="25000"/>
                  </a:schemeClr>
                </a:solidFill>
                <a:latin typeface="+mn-ea"/>
              </a:defRPr>
            </a:lvl1pPr>
          </a:lstStyle>
          <a:p>
            <a:r>
              <a:rPr lang="zh-CN" altLang="en-US" dirty="0">
                <a:solidFill>
                  <a:srgbClr val="141158"/>
                </a:solidFill>
              </a:rPr>
              <a:t>开发三维弹射游戏</a:t>
            </a:r>
            <a:endParaRPr lang="en-US" altLang="zh-CN" dirty="0">
              <a:solidFill>
                <a:srgbClr val="141158"/>
              </a:solidFill>
            </a:endParaRPr>
          </a:p>
        </p:txBody>
      </p:sp>
      <p:sp>
        <p:nvSpPr>
          <p:cNvPr id="8" name="Title 3"/>
          <p:cNvSpPr txBox="1"/>
          <p:nvPr/>
        </p:nvSpPr>
        <p:spPr>
          <a:xfrm>
            <a:off x="1134298" y="331340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chemeClr val="tx1">
                    <a:lumMod val="75000"/>
                    <a:lumOff val="25000"/>
                  </a:schemeClr>
                </a:solidFill>
                <a:latin typeface="+mn-ea"/>
              </a:defRPr>
            </a:lvl1pPr>
          </a:lstStyle>
          <a:p>
            <a:r>
              <a:rPr lang="zh-CN" altLang="en-US" sz="1200" b="0" dirty="0"/>
              <a:t>数值分析模块</a:t>
            </a:r>
            <a:endParaRPr lang="en-US" sz="1200" b="0" dirty="0"/>
          </a:p>
        </p:txBody>
      </p:sp>
      <p:cxnSp>
        <p:nvCxnSpPr>
          <p:cNvPr id="10" name="Straight Connector 9"/>
          <p:cNvCxnSpPr/>
          <p:nvPr/>
        </p:nvCxnSpPr>
        <p:spPr>
          <a:xfrm>
            <a:off x="1274904" y="2097949"/>
            <a:ext cx="0" cy="435999"/>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62147" y="3768782"/>
            <a:ext cx="3162232"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4502301" y="2097948"/>
            <a:ext cx="3162232" cy="4023527"/>
          </a:xfrm>
          <a:prstGeom prst="roundRect">
            <a:avLst>
              <a:gd name="adj" fmla="val 1231"/>
            </a:avLst>
          </a:prstGeom>
          <a:solidFill>
            <a:schemeClr val="bg1"/>
          </a:solidFill>
          <a:ln>
            <a:noFill/>
          </a:ln>
          <a:effectLst>
            <a:outerShdw blurRad="1905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
          <p:cNvSpPr txBox="1"/>
          <p:nvPr/>
        </p:nvSpPr>
        <p:spPr>
          <a:xfrm>
            <a:off x="4674451" y="2618993"/>
            <a:ext cx="2990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solidFill>
                  <a:schemeClr val="tx1">
                    <a:lumMod val="75000"/>
                    <a:lumOff val="25000"/>
                  </a:schemeClr>
                </a:solidFill>
                <a:latin typeface="+mn-ea"/>
              </a:defRPr>
            </a:lvl1pPr>
          </a:lstStyle>
          <a:p>
            <a:r>
              <a:rPr lang="zh-CN" altLang="en-US" dirty="0">
                <a:solidFill>
                  <a:srgbClr val="141158"/>
                </a:solidFill>
              </a:rPr>
              <a:t>高粘度流体中的运动轨迹</a:t>
            </a:r>
            <a:endParaRPr lang="en-US" altLang="zh-CN" dirty="0">
              <a:solidFill>
                <a:srgbClr val="141158"/>
              </a:solidFill>
            </a:endParaRPr>
          </a:p>
        </p:txBody>
      </p:sp>
      <p:sp>
        <p:nvSpPr>
          <p:cNvPr id="18" name="Title 3"/>
          <p:cNvSpPr txBox="1"/>
          <p:nvPr/>
        </p:nvSpPr>
        <p:spPr>
          <a:xfrm>
            <a:off x="4674452" y="331340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chemeClr val="tx1">
                    <a:lumMod val="75000"/>
                    <a:lumOff val="25000"/>
                  </a:schemeClr>
                </a:solidFill>
                <a:latin typeface="+mn-ea"/>
              </a:defRPr>
            </a:lvl1pPr>
          </a:lstStyle>
          <a:p>
            <a:r>
              <a:rPr lang="zh-CN" altLang="en-US" sz="1200" b="0" dirty="0"/>
              <a:t>微分方程解法</a:t>
            </a:r>
            <a:endParaRPr lang="en-US" sz="1200" b="0" dirty="0"/>
          </a:p>
        </p:txBody>
      </p:sp>
      <p:cxnSp>
        <p:nvCxnSpPr>
          <p:cNvPr id="20" name="Straight Connector 19"/>
          <p:cNvCxnSpPr/>
          <p:nvPr/>
        </p:nvCxnSpPr>
        <p:spPr>
          <a:xfrm>
            <a:off x="4815058" y="2097949"/>
            <a:ext cx="0" cy="435999"/>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02301" y="3768782"/>
            <a:ext cx="3162232"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067622" y="2097948"/>
            <a:ext cx="3162232" cy="4023515"/>
          </a:xfrm>
          <a:prstGeom prst="roundRect">
            <a:avLst>
              <a:gd name="adj" fmla="val 1231"/>
            </a:avLst>
          </a:prstGeom>
          <a:solidFill>
            <a:schemeClr val="bg1"/>
          </a:solidFill>
          <a:ln>
            <a:noFill/>
          </a:ln>
          <a:effectLst>
            <a:outerShdw blurRad="1905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3"/>
          <p:cNvSpPr txBox="1"/>
          <p:nvPr/>
        </p:nvSpPr>
        <p:spPr>
          <a:xfrm>
            <a:off x="8239773" y="2618993"/>
            <a:ext cx="29274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chemeClr val="tx1">
                    <a:lumMod val="75000"/>
                    <a:lumOff val="25000"/>
                  </a:schemeClr>
                </a:solidFill>
                <a:latin typeface="+mn-ea"/>
              </a:defRPr>
            </a:lvl1pPr>
          </a:lstStyle>
          <a:p>
            <a:r>
              <a:rPr lang="zh-CN" altLang="en-US" dirty="0">
                <a:solidFill>
                  <a:srgbClr val="141158"/>
                </a:solidFill>
              </a:rPr>
              <a:t>打击数据</a:t>
            </a:r>
            <a:r>
              <a:rPr lang="en-US" altLang="zh-CN" dirty="0">
                <a:solidFill>
                  <a:srgbClr val="141158"/>
                </a:solidFill>
              </a:rPr>
              <a:t>=</a:t>
            </a:r>
            <a:r>
              <a:rPr lang="zh-CN" altLang="en-US" dirty="0">
                <a:solidFill>
                  <a:srgbClr val="141158"/>
                </a:solidFill>
              </a:rPr>
              <a:t>机器学习样本</a:t>
            </a:r>
            <a:endParaRPr lang="en-US" dirty="0">
              <a:solidFill>
                <a:srgbClr val="141158"/>
              </a:solidFill>
            </a:endParaRPr>
          </a:p>
        </p:txBody>
      </p:sp>
      <p:sp>
        <p:nvSpPr>
          <p:cNvPr id="26" name="Title 3"/>
          <p:cNvSpPr txBox="1"/>
          <p:nvPr/>
        </p:nvSpPr>
        <p:spPr>
          <a:xfrm>
            <a:off x="8239773" y="331340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chemeClr val="tx1">
                    <a:lumMod val="75000"/>
                    <a:lumOff val="25000"/>
                  </a:schemeClr>
                </a:solidFill>
                <a:latin typeface="+mn-ea"/>
              </a:defRPr>
            </a:lvl1pPr>
          </a:lstStyle>
          <a:p>
            <a:r>
              <a:rPr lang="zh-CN" altLang="en-US" sz="1200" b="0" dirty="0"/>
              <a:t>机器学习算法</a:t>
            </a:r>
            <a:endParaRPr lang="en-US" sz="1200" b="0" dirty="0"/>
          </a:p>
        </p:txBody>
      </p:sp>
      <p:cxnSp>
        <p:nvCxnSpPr>
          <p:cNvPr id="28" name="Straight Connector 27"/>
          <p:cNvCxnSpPr/>
          <p:nvPr/>
        </p:nvCxnSpPr>
        <p:spPr>
          <a:xfrm>
            <a:off x="8380379" y="2097949"/>
            <a:ext cx="0" cy="435999"/>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67622" y="3768782"/>
            <a:ext cx="3162232"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065811" y="3791212"/>
            <a:ext cx="2782653" cy="199849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p"/>
            </a:pPr>
            <a:r>
              <a:rPr lang="zh-CN" altLang="en-US" sz="1400" dirty="0">
                <a:solidFill>
                  <a:schemeClr val="tx1">
                    <a:lumMod val="75000"/>
                    <a:lumOff val="25000"/>
                  </a:schemeClr>
                </a:solidFill>
              </a:rPr>
              <a:t>项目过程中结合使用到了成套的数值分析、计算物理学系列操作，可移植性较好，能被用于解析求解诸如现实生活中的一些特定物理情景的三维外弹道方程和数值求解其反解方程。</a:t>
            </a:r>
          </a:p>
        </p:txBody>
      </p:sp>
      <p:sp>
        <p:nvSpPr>
          <p:cNvPr id="43" name="文本框 42"/>
          <p:cNvSpPr txBox="1"/>
          <p:nvPr/>
        </p:nvSpPr>
        <p:spPr>
          <a:xfrm>
            <a:off x="4618747" y="3799816"/>
            <a:ext cx="2782653" cy="199849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p"/>
            </a:pPr>
            <a:r>
              <a:rPr lang="zh-CN" altLang="en-US" sz="1400" dirty="0">
                <a:solidFill>
                  <a:schemeClr val="tx1">
                    <a:lumMod val="75000"/>
                    <a:lumOff val="25000"/>
                  </a:schemeClr>
                </a:solidFill>
              </a:rPr>
              <a:t>项目中解过的许多微分方程，除了服务于外弹道学问题、开发三维弹射类游戏外，还可服务于空气动力学或流体力学，以尝试求解子弹或炮弹在二维高粘度流体环境中的运动轨迹。</a:t>
            </a:r>
          </a:p>
        </p:txBody>
      </p:sp>
      <p:sp>
        <p:nvSpPr>
          <p:cNvPr id="44" name="文本框 43"/>
          <p:cNvSpPr txBox="1"/>
          <p:nvPr/>
        </p:nvSpPr>
        <p:spPr>
          <a:xfrm>
            <a:off x="8182023" y="3799816"/>
            <a:ext cx="2782653" cy="232166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p"/>
            </a:pPr>
            <a:r>
              <a:rPr lang="zh-CN" altLang="en-US" sz="1400" dirty="0">
                <a:solidFill>
                  <a:schemeClr val="tx1">
                    <a:lumMod val="75000"/>
                    <a:lumOff val="25000"/>
                  </a:schemeClr>
                </a:solidFill>
              </a:rPr>
              <a:t>可用于启发机器学习、深度学习、人工智能等领域，设计算法实现仅通过对星尘辅助输出的一组组多维打击数组作为训练点进行收集拟合，不断寻求和逼近最优解，最终不用解析或数值方法获得弹道轨迹方程。</a:t>
            </a:r>
          </a:p>
        </p:txBody>
      </p:sp>
      <p:sp>
        <p:nvSpPr>
          <p:cNvPr id="22" name="矩形 21">
            <a:extLst>
              <a:ext uri="{FF2B5EF4-FFF2-40B4-BE49-F238E27FC236}">
                <a16:creationId xmlns:a16="http://schemas.microsoft.com/office/drawing/2014/main" id="{D7CA4A64-9259-4275-891D-EE8C663ADABB}"/>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在应用方面，星尘辅助的数值分析模块可用于开发三维弹射类游戏；星尘辅助的微分方程解法可用于求解高粘度流体中的物体运动轨迹</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a:t>
            </a:r>
            <a:endPar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endParaRPr>
          </a:p>
        </p:txBody>
      </p:sp>
      <p:sp>
        <p:nvSpPr>
          <p:cNvPr id="23" name="矩形 22">
            <a:extLst>
              <a:ext uri="{FF2B5EF4-FFF2-40B4-BE49-F238E27FC236}">
                <a16:creationId xmlns:a16="http://schemas.microsoft.com/office/drawing/2014/main" id="{CE14451A-0D5A-4FAF-8011-FCFF4B64C41E}"/>
              </a:ext>
            </a:extLst>
          </p:cNvPr>
          <p:cNvSpPr/>
          <p:nvPr/>
        </p:nvSpPr>
        <p:spPr>
          <a:xfrm>
            <a:off x="197756" y="6576757"/>
            <a:ext cx="11368313"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星尘辅助的打击数据还可作为训练样本，提供给机器学习等人工智能领域研究。</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anim calcmode="lin" valueType="num">
                                      <p:cBhvr>
                                        <p:cTn id="23" dur="500" fill="hold"/>
                                        <p:tgtEl>
                                          <p:spTgt spid="10"/>
                                        </p:tgtEl>
                                        <p:attrNameLst>
                                          <p:attrName>ppt_x</p:attrName>
                                        </p:attrNameLst>
                                      </p:cBhvr>
                                      <p:tavLst>
                                        <p:tav tm="0">
                                          <p:val>
                                            <p:strVal val="#ppt_x"/>
                                          </p:val>
                                        </p:tav>
                                        <p:tav tm="100000">
                                          <p:val>
                                            <p:strVal val="#ppt_x"/>
                                          </p:val>
                                        </p:tav>
                                      </p:tavLst>
                                    </p:anim>
                                    <p:anim calcmode="lin" valueType="num">
                                      <p:cBhvr>
                                        <p:cTn id="24" dur="5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anim calcmode="lin" valueType="num">
                                      <p:cBhvr>
                                        <p:cTn id="39" dur="500" fill="hold"/>
                                        <p:tgtEl>
                                          <p:spTgt spid="16"/>
                                        </p:tgtEl>
                                        <p:attrNameLst>
                                          <p:attrName>ppt_x</p:attrName>
                                        </p:attrNameLst>
                                      </p:cBhvr>
                                      <p:tavLst>
                                        <p:tav tm="0">
                                          <p:val>
                                            <p:strVal val="#ppt_x"/>
                                          </p:val>
                                        </p:tav>
                                        <p:tav tm="100000">
                                          <p:val>
                                            <p:strVal val="#ppt_x"/>
                                          </p:val>
                                        </p:tav>
                                      </p:tavLst>
                                    </p:anim>
                                    <p:anim calcmode="lin" valueType="num">
                                      <p:cBhvr>
                                        <p:cTn id="40" dur="500" fill="hold"/>
                                        <p:tgtEl>
                                          <p:spTgt spid="1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5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anim calcmode="lin" valueType="num">
                                      <p:cBhvr>
                                        <p:cTn id="49" dur="500" fill="hold"/>
                                        <p:tgtEl>
                                          <p:spTgt spid="18"/>
                                        </p:tgtEl>
                                        <p:attrNameLst>
                                          <p:attrName>ppt_x</p:attrName>
                                        </p:attrNameLst>
                                      </p:cBhvr>
                                      <p:tavLst>
                                        <p:tav tm="0">
                                          <p:val>
                                            <p:strVal val="#ppt_x"/>
                                          </p:val>
                                        </p:tav>
                                        <p:tav tm="100000">
                                          <p:val>
                                            <p:strVal val="#ppt_x"/>
                                          </p:val>
                                        </p:tav>
                                      </p:tavLst>
                                    </p:anim>
                                    <p:anim calcmode="lin" valueType="num">
                                      <p:cBhvr>
                                        <p:cTn id="50" dur="500" fill="hold"/>
                                        <p:tgtEl>
                                          <p:spTgt spid="1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anim calcmode="lin" valueType="num">
                                      <p:cBhvr>
                                        <p:cTn id="54" dur="500" fill="hold"/>
                                        <p:tgtEl>
                                          <p:spTgt spid="20"/>
                                        </p:tgtEl>
                                        <p:attrNameLst>
                                          <p:attrName>ppt_x</p:attrName>
                                        </p:attrNameLst>
                                      </p:cBhvr>
                                      <p:tavLst>
                                        <p:tav tm="0">
                                          <p:val>
                                            <p:strVal val="#ppt_x"/>
                                          </p:val>
                                        </p:tav>
                                        <p:tav tm="100000">
                                          <p:val>
                                            <p:strVal val="#ppt_x"/>
                                          </p:val>
                                        </p:tav>
                                      </p:tavLst>
                                    </p:anim>
                                    <p:anim calcmode="lin" valueType="num">
                                      <p:cBhvr>
                                        <p:cTn id="55" dur="500" fill="hold"/>
                                        <p:tgtEl>
                                          <p:spTgt spid="2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anim calcmode="lin" valueType="num">
                                      <p:cBhvr>
                                        <p:cTn id="64" dur="500" fill="hold"/>
                                        <p:tgtEl>
                                          <p:spTgt spid="43"/>
                                        </p:tgtEl>
                                        <p:attrNameLst>
                                          <p:attrName>ppt_x</p:attrName>
                                        </p:attrNameLst>
                                      </p:cBhvr>
                                      <p:tavLst>
                                        <p:tav tm="0">
                                          <p:val>
                                            <p:strVal val="#ppt_x"/>
                                          </p:val>
                                        </p:tav>
                                        <p:tav tm="100000">
                                          <p:val>
                                            <p:strVal val="#ppt_x"/>
                                          </p:val>
                                        </p:tav>
                                      </p:tavLst>
                                    </p:anim>
                                    <p:anim calcmode="lin" valueType="num">
                                      <p:cBhvr>
                                        <p:cTn id="65" dur="500" fill="hold"/>
                                        <p:tgtEl>
                                          <p:spTgt spid="43"/>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entr" presetSubtype="0"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anim calcmode="lin" valueType="num">
                                      <p:cBhvr>
                                        <p:cTn id="70" dur="500" fill="hold"/>
                                        <p:tgtEl>
                                          <p:spTgt spid="24"/>
                                        </p:tgtEl>
                                        <p:attrNameLst>
                                          <p:attrName>ppt_x</p:attrName>
                                        </p:attrNameLst>
                                      </p:cBhvr>
                                      <p:tavLst>
                                        <p:tav tm="0">
                                          <p:val>
                                            <p:strVal val="#ppt_x"/>
                                          </p:val>
                                        </p:tav>
                                        <p:tav tm="100000">
                                          <p:val>
                                            <p:strVal val="#ppt_x"/>
                                          </p:val>
                                        </p:tav>
                                      </p:tavLst>
                                    </p:anim>
                                    <p:anim calcmode="lin" valueType="num">
                                      <p:cBhvr>
                                        <p:cTn id="71" dur="500" fill="hold"/>
                                        <p:tgtEl>
                                          <p:spTgt spid="2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anim calcmode="lin" valueType="num">
                                      <p:cBhvr>
                                        <p:cTn id="75" dur="500" fill="hold"/>
                                        <p:tgtEl>
                                          <p:spTgt spid="25"/>
                                        </p:tgtEl>
                                        <p:attrNameLst>
                                          <p:attrName>ppt_x</p:attrName>
                                        </p:attrNameLst>
                                      </p:cBhvr>
                                      <p:tavLst>
                                        <p:tav tm="0">
                                          <p:val>
                                            <p:strVal val="#ppt_x"/>
                                          </p:val>
                                        </p:tav>
                                        <p:tav tm="100000">
                                          <p:val>
                                            <p:strVal val="#ppt_x"/>
                                          </p:val>
                                        </p:tav>
                                      </p:tavLst>
                                    </p:anim>
                                    <p:anim calcmode="lin" valueType="num">
                                      <p:cBhvr>
                                        <p:cTn id="76" dur="500" fill="hold"/>
                                        <p:tgtEl>
                                          <p:spTgt spid="2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anim calcmode="lin" valueType="num">
                                      <p:cBhvr>
                                        <p:cTn id="80" dur="500" fill="hold"/>
                                        <p:tgtEl>
                                          <p:spTgt spid="26"/>
                                        </p:tgtEl>
                                        <p:attrNameLst>
                                          <p:attrName>ppt_x</p:attrName>
                                        </p:attrNameLst>
                                      </p:cBhvr>
                                      <p:tavLst>
                                        <p:tav tm="0">
                                          <p:val>
                                            <p:strVal val="#ppt_x"/>
                                          </p:val>
                                        </p:tav>
                                        <p:tav tm="100000">
                                          <p:val>
                                            <p:strVal val="#ppt_x"/>
                                          </p:val>
                                        </p:tav>
                                      </p:tavLst>
                                    </p:anim>
                                    <p:anim calcmode="lin" valueType="num">
                                      <p:cBhvr>
                                        <p:cTn id="81" dur="500" fill="hold"/>
                                        <p:tgtEl>
                                          <p:spTgt spid="26"/>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anim calcmode="lin" valueType="num">
                                      <p:cBhvr>
                                        <p:cTn id="85" dur="500" fill="hold"/>
                                        <p:tgtEl>
                                          <p:spTgt spid="28"/>
                                        </p:tgtEl>
                                        <p:attrNameLst>
                                          <p:attrName>ppt_x</p:attrName>
                                        </p:attrNameLst>
                                      </p:cBhvr>
                                      <p:tavLst>
                                        <p:tav tm="0">
                                          <p:val>
                                            <p:strVal val="#ppt_x"/>
                                          </p:val>
                                        </p:tav>
                                        <p:tav tm="100000">
                                          <p:val>
                                            <p:strVal val="#ppt_x"/>
                                          </p:val>
                                        </p:tav>
                                      </p:tavLst>
                                    </p:anim>
                                    <p:anim calcmode="lin" valueType="num">
                                      <p:cBhvr>
                                        <p:cTn id="86" dur="500" fill="hold"/>
                                        <p:tgtEl>
                                          <p:spTgt spid="2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anim calcmode="lin" valueType="num">
                                      <p:cBhvr>
                                        <p:cTn id="90" dur="500" fill="hold"/>
                                        <p:tgtEl>
                                          <p:spTgt spid="29"/>
                                        </p:tgtEl>
                                        <p:attrNameLst>
                                          <p:attrName>ppt_x</p:attrName>
                                        </p:attrNameLst>
                                      </p:cBhvr>
                                      <p:tavLst>
                                        <p:tav tm="0">
                                          <p:val>
                                            <p:strVal val="#ppt_x"/>
                                          </p:val>
                                        </p:tav>
                                        <p:tav tm="100000">
                                          <p:val>
                                            <p:strVal val="#ppt_x"/>
                                          </p:val>
                                        </p:tav>
                                      </p:tavLst>
                                    </p:anim>
                                    <p:anim calcmode="lin" valueType="num">
                                      <p:cBhvr>
                                        <p:cTn id="91" dur="500" fill="hold"/>
                                        <p:tgtEl>
                                          <p:spTgt spid="2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anim calcmode="lin" valueType="num">
                                      <p:cBhvr>
                                        <p:cTn id="95" dur="500" fill="hold"/>
                                        <p:tgtEl>
                                          <p:spTgt spid="44"/>
                                        </p:tgtEl>
                                        <p:attrNameLst>
                                          <p:attrName>ppt_x</p:attrName>
                                        </p:attrNameLst>
                                      </p:cBhvr>
                                      <p:tavLst>
                                        <p:tav tm="0">
                                          <p:val>
                                            <p:strVal val="#ppt_x"/>
                                          </p:val>
                                        </p:tav>
                                        <p:tav tm="100000">
                                          <p:val>
                                            <p:strVal val="#ppt_x"/>
                                          </p:val>
                                        </p:tav>
                                      </p:tavLst>
                                    </p:anim>
                                    <p:anim calcmode="lin" valueType="num">
                                      <p:cBhvr>
                                        <p:cTn id="96"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6" grpId="0" animBg="1"/>
      <p:bldP spid="17" grpId="0"/>
      <p:bldP spid="18" grpId="0"/>
      <p:bldP spid="24" grpId="0" animBg="1"/>
      <p:bldP spid="25" grpId="0"/>
      <p:bldP spid="26" grpId="0"/>
      <p:bldP spid="42" grpId="0"/>
      <p:bldP spid="43"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75237" y="2184788"/>
            <a:ext cx="8841526" cy="2488424"/>
          </a:xfrm>
          <a:prstGeom prst="rect">
            <a:avLst/>
          </a:prstGeom>
          <a:solidFill>
            <a:schemeClr val="bg1"/>
          </a:solidFill>
          <a:ln w="10160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21"/>
          <p:cNvSpPr txBox="1">
            <a:spLocks noChangeArrowheads="1"/>
          </p:cNvSpPr>
          <p:nvPr/>
        </p:nvSpPr>
        <p:spPr bwMode="auto">
          <a:xfrm>
            <a:off x="4545347" y="2584624"/>
            <a:ext cx="172783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rgbClr val="141158"/>
                </a:solidFill>
                <a:latin typeface="+mj-ea"/>
                <a:ea typeface="+mj-ea"/>
                <a:cs typeface="Arial" panose="020B0604020202020204" pitchFamily="34" charset="0"/>
              </a:rPr>
              <a:t>PART six</a:t>
            </a:r>
          </a:p>
        </p:txBody>
      </p:sp>
      <p:sp>
        <p:nvSpPr>
          <p:cNvPr id="8" name="文本框 25"/>
          <p:cNvSpPr txBox="1">
            <a:spLocks noChangeArrowheads="1"/>
          </p:cNvSpPr>
          <p:nvPr/>
        </p:nvSpPr>
        <p:spPr bwMode="auto">
          <a:xfrm>
            <a:off x="4545347" y="3134957"/>
            <a:ext cx="30784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000" spc="-300" dirty="0">
                <a:solidFill>
                  <a:schemeClr val="tx1">
                    <a:lumMod val="75000"/>
                    <a:lumOff val="25000"/>
                  </a:schemeClr>
                </a:solidFill>
                <a:latin typeface="+mj-ea"/>
                <a:ea typeface="+mj-ea"/>
                <a:cs typeface="Arial" panose="020B0604020202020204" pitchFamily="34" charset="0"/>
              </a:rPr>
              <a:t>市场前景</a:t>
            </a:r>
          </a:p>
        </p:txBody>
      </p:sp>
      <p:sp>
        <p:nvSpPr>
          <p:cNvPr id="12" name="文本框 21"/>
          <p:cNvSpPr txBox="1">
            <a:spLocks noChangeArrowheads="1"/>
          </p:cNvSpPr>
          <p:nvPr/>
        </p:nvSpPr>
        <p:spPr bwMode="auto">
          <a:xfrm>
            <a:off x="1795525" y="1710830"/>
            <a:ext cx="2629535"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3900" b="1" dirty="0">
                <a:solidFill>
                  <a:srgbClr val="141158"/>
                </a:solidFill>
                <a:latin typeface="+mj-ea"/>
                <a:ea typeface="+mj-ea"/>
                <a:cs typeface="Arial" panose="020B0604020202020204" pitchFamily="34" charset="0"/>
              </a:rPr>
              <a:t>06</a:t>
            </a:r>
            <a:endParaRPr lang="zh-CN" altLang="en-US" sz="23900" b="1" dirty="0">
              <a:solidFill>
                <a:srgbClr val="141158"/>
              </a:solidFill>
              <a:latin typeface="+mj-ea"/>
              <a:ea typeface="+mj-ea"/>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0">
        <p15:prstTrans prst="pageCurlDouble"/>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600" fill="hold"/>
                                        <p:tgtEl>
                                          <p:spTgt spid="12"/>
                                        </p:tgtEl>
                                        <p:attrNameLst>
                                          <p:attrName>ppt_w</p:attrName>
                                        </p:attrNameLst>
                                      </p:cBhvr>
                                      <p:tavLst>
                                        <p:tav tm="0">
                                          <p:val>
                                            <p:fltVal val="0"/>
                                          </p:val>
                                        </p:tav>
                                        <p:tav tm="100000">
                                          <p:val>
                                            <p:strVal val="#ppt_w"/>
                                          </p:val>
                                        </p:tav>
                                      </p:tavLst>
                                    </p:anim>
                                    <p:anim calcmode="lin" valueType="num">
                                      <p:cBhvr>
                                        <p:cTn id="8" dur="600" fill="hold"/>
                                        <p:tgtEl>
                                          <p:spTgt spid="12"/>
                                        </p:tgtEl>
                                        <p:attrNameLst>
                                          <p:attrName>ppt_h</p:attrName>
                                        </p:attrNameLst>
                                      </p:cBhvr>
                                      <p:tavLst>
                                        <p:tav tm="0">
                                          <p:val>
                                            <p:fltVal val="0"/>
                                          </p:val>
                                        </p:tav>
                                        <p:tav tm="100000">
                                          <p:val>
                                            <p:strVal val="#ppt_h"/>
                                          </p:val>
                                        </p:tav>
                                      </p:tavLst>
                                    </p:anim>
                                    <p:anim calcmode="lin" valueType="num">
                                      <p:cBhvr>
                                        <p:cTn id="9" dur="600" fill="hold"/>
                                        <p:tgtEl>
                                          <p:spTgt spid="12"/>
                                        </p:tgtEl>
                                        <p:attrNameLst>
                                          <p:attrName>style.rotation</p:attrName>
                                        </p:attrNameLst>
                                      </p:cBhvr>
                                      <p:tavLst>
                                        <p:tav tm="0">
                                          <p:val>
                                            <p:fltVal val="360"/>
                                          </p:val>
                                        </p:tav>
                                        <p:tav tm="100000">
                                          <p:val>
                                            <p:fltVal val="0"/>
                                          </p:val>
                                        </p:tav>
                                      </p:tavLst>
                                    </p:anim>
                                    <p:animEffect transition="in" filter="fade">
                                      <p:cBhvr>
                                        <p:cTn id="10" dur="600"/>
                                        <p:tgtEl>
                                          <p:spTgt spid="12"/>
                                        </p:tgtEl>
                                      </p:cBhvr>
                                    </p:animEffect>
                                  </p:childTnLst>
                                </p:cTn>
                              </p:par>
                            </p:childTnLst>
                          </p:cTn>
                        </p:par>
                        <p:par>
                          <p:cTn id="11" fill="hold">
                            <p:stCondLst>
                              <p:cond delay="600"/>
                            </p:stCondLst>
                            <p:childTnLst>
                              <p:par>
                                <p:cTn id="12" presetID="1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400"/>
                                        <p:tgtEl>
                                          <p:spTgt spid="7"/>
                                        </p:tgtEl>
                                        <p:attrNameLst>
                                          <p:attrName>ppt_x</p:attrName>
                                        </p:attrNameLst>
                                      </p:cBhvr>
                                      <p:tavLst>
                                        <p:tav tm="0">
                                          <p:val>
                                            <p:strVal val="#ppt_x-#ppt_w*1.125000"/>
                                          </p:val>
                                        </p:tav>
                                        <p:tav tm="100000">
                                          <p:val>
                                            <p:strVal val="#ppt_x"/>
                                          </p:val>
                                        </p:tav>
                                      </p:tavLst>
                                    </p:anim>
                                    <p:animEffect transition="in" filter="wipe(right)">
                                      <p:cBhvr>
                                        <p:cTn id="15" dur="400"/>
                                        <p:tgtEl>
                                          <p:spTgt spid="7"/>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600" fill="hold"/>
                                        <p:tgtEl>
                                          <p:spTgt spid="8"/>
                                        </p:tgtEl>
                                        <p:attrNameLst>
                                          <p:attrName>ppt_w</p:attrName>
                                        </p:attrNameLst>
                                      </p:cBhvr>
                                      <p:tavLst>
                                        <p:tav tm="0">
                                          <p:val>
                                            <p:fltVal val="0"/>
                                          </p:val>
                                        </p:tav>
                                        <p:tav tm="100000">
                                          <p:val>
                                            <p:strVal val="#ppt_w"/>
                                          </p:val>
                                        </p:tav>
                                      </p:tavLst>
                                    </p:anim>
                                    <p:anim calcmode="lin" valueType="num">
                                      <p:cBhvr>
                                        <p:cTn id="19" dur="600" fill="hold"/>
                                        <p:tgtEl>
                                          <p:spTgt spid="8"/>
                                        </p:tgtEl>
                                        <p:attrNameLst>
                                          <p:attrName>ppt_h</p:attrName>
                                        </p:attrNameLst>
                                      </p:cBhvr>
                                      <p:tavLst>
                                        <p:tav tm="0">
                                          <p:val>
                                            <p:fltVal val="0"/>
                                          </p:val>
                                        </p:tav>
                                        <p:tav tm="100000">
                                          <p:val>
                                            <p:strVal val="#ppt_h"/>
                                          </p:val>
                                        </p:tav>
                                      </p:tavLst>
                                    </p:anim>
                                    <p:animEffect transition="in" filter="fade">
                                      <p:cBhvr>
                                        <p:cTn id="20" dur="6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3803226" y="546314"/>
            <a:ext cx="4504268" cy="439738"/>
          </a:xfrm>
        </p:spPr>
        <p:txBody>
          <a:bodyPr/>
          <a:lstStyle/>
          <a:p>
            <a:r>
              <a:rPr lang="zh-CN" altLang="en-US" b="1" dirty="0">
                <a:effectLst>
                  <a:outerShdw blurRad="38100" dist="38100" dir="2700000" algn="tl">
                    <a:srgbClr val="000000">
                      <a:alpha val="43137"/>
                    </a:srgbClr>
                  </a:outerShdw>
                </a:effectLst>
              </a:rPr>
              <a:t>市场前景</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页游辅助</a:t>
            </a:r>
          </a:p>
        </p:txBody>
      </p:sp>
      <p:sp>
        <p:nvSpPr>
          <p:cNvPr id="33" name="Oval 32"/>
          <p:cNvSpPr/>
          <p:nvPr/>
        </p:nvSpPr>
        <p:spPr>
          <a:xfrm>
            <a:off x="6947184" y="5732688"/>
            <a:ext cx="100487" cy="100487"/>
          </a:xfrm>
          <a:prstGeom prst="ellipse">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8307030" y="4017022"/>
            <a:ext cx="0" cy="609522"/>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035300" y="1203960"/>
            <a:ext cx="3255010" cy="506305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CN" sz="2000" b="1" dirty="0">
                <a:solidFill>
                  <a:schemeClr val="bg1"/>
                </a:solidFill>
                <a:effectLst>
                  <a:outerShdw blurRad="38100" dist="38100" dir="2700000" algn="tl">
                    <a:srgbClr val="000000">
                      <a:alpha val="43137"/>
                    </a:srgbClr>
                  </a:outerShdw>
                </a:effectLst>
                <a:sym typeface="+mn-ea"/>
              </a:rPr>
              <a:t>1.</a:t>
            </a:r>
            <a:r>
              <a:rPr lang="zh-CN" altLang="en-US" sz="2000" b="1" dirty="0">
                <a:solidFill>
                  <a:schemeClr val="bg1"/>
                </a:solidFill>
                <a:effectLst>
                  <a:outerShdw blurRad="38100" dist="38100" dir="2700000" algn="tl">
                    <a:srgbClr val="000000">
                      <a:alpha val="43137"/>
                    </a:srgbClr>
                  </a:outerShdw>
                </a:effectLst>
                <a:sym typeface="+mn-ea"/>
              </a:rPr>
              <a:t>辅助市场接近饱和</a:t>
            </a:r>
            <a:endParaRPr lang="zh-CN" dirty="0">
              <a:solidFill>
                <a:schemeClr val="bg1"/>
              </a:solidFill>
              <a:sym typeface="+mn-ea"/>
            </a:endParaRPr>
          </a:p>
          <a:p>
            <a:pPr indent="0" algn="just">
              <a:lnSpc>
                <a:spcPct val="200000"/>
              </a:lnSpc>
              <a:buFont typeface="Wingdings" panose="05000000000000000000" pitchFamily="2" charset="2"/>
              <a:buNone/>
            </a:pPr>
            <a:r>
              <a:rPr lang="zh-CN" altLang="en-US" dirty="0">
                <a:solidFill>
                  <a:schemeClr val="bg1"/>
                </a:solidFill>
              </a:rPr>
              <a:t>     从 </a:t>
            </a:r>
            <a:r>
              <a:rPr lang="en-US" altLang="zh-CN" dirty="0">
                <a:solidFill>
                  <a:schemeClr val="bg1"/>
                </a:solidFill>
              </a:rPr>
              <a:t>2009 </a:t>
            </a:r>
            <a:r>
              <a:rPr lang="zh-CN" altLang="en-US" dirty="0">
                <a:solidFill>
                  <a:schemeClr val="bg1"/>
                </a:solidFill>
              </a:rPr>
              <a:t>年至今，经历了 </a:t>
            </a:r>
            <a:r>
              <a:rPr lang="en-US" altLang="zh-CN" dirty="0">
                <a:solidFill>
                  <a:schemeClr val="bg1"/>
                </a:solidFill>
              </a:rPr>
              <a:t>10</a:t>
            </a:r>
            <a:r>
              <a:rPr lang="zh-CN" altLang="en-US" dirty="0">
                <a:solidFill>
                  <a:schemeClr val="bg1"/>
                </a:solidFill>
              </a:rPr>
              <a:t>年的时间，不论开发者是由从开发弹弹堂的第七大道公司跳槽出来、携带着商业机密创建辅助的，还是分析网页源码</a:t>
            </a:r>
            <a:r>
              <a:rPr lang="en-US" altLang="zh-CN" dirty="0">
                <a:solidFill>
                  <a:schemeClr val="bg1"/>
                </a:solidFill>
              </a:rPr>
              <a:t>(</a:t>
            </a:r>
            <a:r>
              <a:rPr lang="zh-CN" altLang="en-US" dirty="0">
                <a:solidFill>
                  <a:schemeClr val="bg1"/>
                </a:solidFill>
              </a:rPr>
              <a:t>包括私服</a:t>
            </a:r>
            <a:r>
              <a:rPr lang="en-US" altLang="zh-CN" dirty="0">
                <a:solidFill>
                  <a:schemeClr val="bg1"/>
                </a:solidFill>
              </a:rPr>
              <a:t>)</a:t>
            </a:r>
            <a:r>
              <a:rPr lang="zh-CN" altLang="en-US" dirty="0">
                <a:solidFill>
                  <a:schemeClr val="bg1"/>
                </a:solidFill>
              </a:rPr>
              <a:t> ，或是反编译旧有辅助得到的，页游辅助市场已经由一批成熟的辅助占领</a:t>
            </a:r>
            <a:r>
              <a:rPr lang="zh-CN" dirty="0">
                <a:solidFill>
                  <a:schemeClr val="bg1"/>
                </a:solidFill>
              </a:rPr>
              <a:t>。</a:t>
            </a:r>
            <a:endParaRPr lang="zh-CN" sz="1800" dirty="0">
              <a:solidFill>
                <a:schemeClr val="bg1"/>
              </a:solidFill>
            </a:endParaRPr>
          </a:p>
        </p:txBody>
      </p:sp>
      <p:sp>
        <p:nvSpPr>
          <p:cNvPr id="2" name="Rounded Rectangle 11"/>
          <p:cNvSpPr/>
          <p:nvPr/>
        </p:nvSpPr>
        <p:spPr>
          <a:xfrm>
            <a:off x="73660" y="1203960"/>
            <a:ext cx="2685415" cy="3514424"/>
          </a:xfrm>
          <a:prstGeom prst="roundRect">
            <a:avLst>
              <a:gd name="adj" fmla="val 3108"/>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p:nvPr/>
        </p:nvSpPr>
        <p:spPr>
          <a:xfrm>
            <a:off x="73660" y="1564962"/>
            <a:ext cx="2813050" cy="305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800" b="1">
                <a:solidFill>
                  <a:srgbClr val="44546A"/>
                </a:solidFill>
                <a:latin typeface="+mn-ea"/>
              </a:defRPr>
            </a:lvl1pPr>
          </a:lstStyle>
          <a:p>
            <a:pPr fontAlgn="auto">
              <a:lnSpc>
                <a:spcPct val="150000"/>
              </a:lnSpc>
            </a:pPr>
            <a:r>
              <a:rPr lang="zh-CN" dirty="0">
                <a:solidFill>
                  <a:srgbClr val="141158"/>
                </a:solidFill>
                <a:latin typeface="楷体" panose="02010609060101010101" charset="-122"/>
                <a:ea typeface="楷体" panose="02010609060101010101" charset="-122"/>
                <a:cs typeface="楷体" panose="02010609060101010101" charset="-122"/>
              </a:rPr>
              <a:t>页游弹弹堂</a:t>
            </a:r>
            <a:endParaRPr lang="zh-CN" sz="2400" dirty="0">
              <a:solidFill>
                <a:srgbClr val="141158"/>
              </a:solidFill>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1.</a:t>
            </a:r>
            <a:r>
              <a:rPr lang="zh-CN" altLang="en-US" sz="2000" dirty="0">
                <a:solidFill>
                  <a:srgbClr val="141158"/>
                </a:solidFill>
                <a:latin typeface="楷体" panose="02010609060101010101" charset="-122"/>
                <a:ea typeface="楷体" panose="02010609060101010101" charset="-122"/>
                <a:cs typeface="楷体" panose="02010609060101010101" charset="-122"/>
              </a:rPr>
              <a:t>辅助市场接近饱和</a:t>
            </a:r>
            <a:endParaRPr lang="en-US" altLang="zh-CN" sz="2000" dirty="0">
              <a:solidFill>
                <a:srgbClr val="141158"/>
              </a:solidFill>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2.</a:t>
            </a:r>
            <a:r>
              <a:rPr lang="zh-CN" altLang="en-US" sz="2000" dirty="0">
                <a:solidFill>
                  <a:srgbClr val="141158"/>
                </a:solidFill>
                <a:latin typeface="楷体" panose="02010609060101010101" charset="-122"/>
                <a:ea typeface="楷体" panose="02010609060101010101" charset="-122"/>
                <a:cs typeface="楷体" panose="02010609060101010101" charset="-122"/>
              </a:rPr>
              <a:t>页游玩家仍有需求</a:t>
            </a:r>
            <a:endParaRPr lang="en-US" altLang="zh-CN" sz="2000" dirty="0">
              <a:solidFill>
                <a:srgbClr val="141158"/>
              </a:solidFill>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3.</a:t>
            </a:r>
            <a:r>
              <a:rPr lang="zh-CN" altLang="en-US" sz="2000" dirty="0">
                <a:solidFill>
                  <a:srgbClr val="141158"/>
                </a:solidFill>
                <a:latin typeface="楷体" panose="02010609060101010101" charset="-122"/>
                <a:ea typeface="楷体" panose="02010609060101010101" charset="-122"/>
                <a:cs typeface="楷体" panose="02010609060101010101" charset="-122"/>
              </a:rPr>
              <a:t>星尘辅助具有独特的竞争优势</a:t>
            </a:r>
            <a:r>
              <a:rPr lang="en-US" altLang="zh-CN" sz="2000" dirty="0">
                <a:solidFill>
                  <a:srgbClr val="141158"/>
                </a:solidFill>
                <a:latin typeface="楷体" panose="02010609060101010101" charset="-122"/>
                <a:ea typeface="楷体" panose="02010609060101010101" charset="-122"/>
                <a:cs typeface="楷体" panose="02010609060101010101" charset="-122"/>
              </a:rPr>
              <a:t>——</a:t>
            </a:r>
            <a:r>
              <a:rPr lang="zh-CN" altLang="en-US" sz="2000" dirty="0">
                <a:solidFill>
                  <a:srgbClr val="141158"/>
                </a:solidFill>
                <a:latin typeface="楷体" panose="02010609060101010101" charset="-122"/>
                <a:ea typeface="楷体" panose="02010609060101010101" charset="-122"/>
                <a:cs typeface="楷体" panose="02010609060101010101" charset="-122"/>
              </a:rPr>
              <a:t>免费投放</a:t>
            </a:r>
          </a:p>
          <a:p>
            <a:pPr fontAlgn="auto">
              <a:lnSpc>
                <a:spcPct val="150000"/>
              </a:lnSpc>
            </a:pPr>
            <a:endParaRPr lang="zh-CN" altLang="en-US" sz="2400" dirty="0">
              <a:solidFill>
                <a:srgbClr val="141158"/>
              </a:solidFill>
              <a:latin typeface="楷体" panose="02010609060101010101" charset="-122"/>
              <a:ea typeface="楷体" panose="02010609060101010101" charset="-122"/>
              <a:cs typeface="楷体" panose="02010609060101010101" charset="-122"/>
            </a:endParaRPr>
          </a:p>
        </p:txBody>
      </p:sp>
      <p:cxnSp>
        <p:nvCxnSpPr>
          <p:cNvPr id="13" name="Straight Connector 26"/>
          <p:cNvCxnSpPr/>
          <p:nvPr/>
        </p:nvCxnSpPr>
        <p:spPr>
          <a:xfrm>
            <a:off x="10604556" y="4017022"/>
            <a:ext cx="0" cy="609522"/>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714490" y="1203960"/>
            <a:ext cx="4612640" cy="3401059"/>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CN" sz="2000" b="1" dirty="0">
                <a:solidFill>
                  <a:schemeClr val="bg1"/>
                </a:solidFill>
              </a:rPr>
              <a:t>2.</a:t>
            </a:r>
            <a:r>
              <a:rPr lang="zh-CN" altLang="en-US" sz="2000" b="1" dirty="0">
                <a:solidFill>
                  <a:schemeClr val="bg1"/>
                </a:solidFill>
                <a:sym typeface="+mn-ea"/>
              </a:rPr>
              <a:t>页游玩家仍有需求</a:t>
            </a:r>
            <a:endParaRPr lang="en-US" altLang="zh-CN" sz="2000" b="1" dirty="0">
              <a:solidFill>
                <a:schemeClr val="bg1"/>
              </a:solidFill>
              <a:sym typeface="+mn-ea"/>
            </a:endParaRPr>
          </a:p>
          <a:p>
            <a:pPr indent="0" algn="just">
              <a:lnSpc>
                <a:spcPct val="200000"/>
              </a:lnSpc>
              <a:buFont typeface="Wingdings" panose="05000000000000000000" pitchFamily="2" charset="2"/>
              <a:buNone/>
            </a:pPr>
            <a:r>
              <a:rPr lang="en-US" altLang="zh-CN" sz="1600" dirty="0">
                <a:solidFill>
                  <a:schemeClr val="bg1"/>
                </a:solidFill>
              </a:rPr>
              <a:t>     </a:t>
            </a:r>
            <a:r>
              <a:rPr lang="en-US" altLang="zh-CN" dirty="0">
                <a:solidFill>
                  <a:schemeClr val="bg1"/>
                </a:solidFill>
              </a:rPr>
              <a:t>10</a:t>
            </a:r>
            <a:r>
              <a:rPr lang="zh-CN" altLang="en-US" dirty="0">
                <a:solidFill>
                  <a:schemeClr val="bg1"/>
                </a:solidFill>
              </a:rPr>
              <a:t>年过去了，</a:t>
            </a:r>
            <a:r>
              <a:rPr sz="1800" dirty="0" err="1">
                <a:solidFill>
                  <a:schemeClr val="bg1"/>
                </a:solidFill>
              </a:rPr>
              <a:t>弹弹堂</a:t>
            </a:r>
            <a:r>
              <a:rPr lang="zh-CN" altLang="en-US" sz="1800" dirty="0">
                <a:solidFill>
                  <a:schemeClr val="bg1"/>
                </a:solidFill>
              </a:rPr>
              <a:t>之所以长期屹立不倒，是因为这个游戏代表了</a:t>
            </a:r>
            <a:r>
              <a:rPr lang="en-US" altLang="zh-CN" sz="1800" dirty="0">
                <a:solidFill>
                  <a:schemeClr val="bg1"/>
                </a:solidFill>
              </a:rPr>
              <a:t>95</a:t>
            </a:r>
            <a:r>
              <a:rPr lang="zh-CN" altLang="en-US" sz="1800" dirty="0">
                <a:solidFill>
                  <a:schemeClr val="bg1"/>
                </a:solidFill>
              </a:rPr>
              <a:t>后和</a:t>
            </a:r>
            <a:r>
              <a:rPr lang="en-US" altLang="zh-CN" dirty="0">
                <a:solidFill>
                  <a:schemeClr val="bg1"/>
                </a:solidFill>
              </a:rPr>
              <a:t>00</a:t>
            </a:r>
            <a:r>
              <a:rPr lang="zh-CN" altLang="en-US" dirty="0">
                <a:solidFill>
                  <a:schemeClr val="bg1"/>
                </a:solidFill>
              </a:rPr>
              <a:t>后的</a:t>
            </a:r>
            <a:r>
              <a:rPr lang="zh-CN" altLang="en-US" sz="1800" dirty="0">
                <a:solidFill>
                  <a:schemeClr val="bg1"/>
                </a:solidFill>
              </a:rPr>
              <a:t>童年，老玩家的回归、新玩家的加入、良好的游戏生态、丰富的色彩和打击感，始终吸引着大批玩家同台竞技</a:t>
            </a:r>
            <a:r>
              <a:rPr lang="zh-CN" sz="1800" dirty="0">
                <a:solidFill>
                  <a:schemeClr val="bg1"/>
                </a:solidFill>
              </a:rPr>
              <a:t>。</a:t>
            </a:r>
          </a:p>
        </p:txBody>
      </p:sp>
      <p:sp>
        <p:nvSpPr>
          <p:cNvPr id="11" name="矩形 10">
            <a:extLst>
              <a:ext uri="{FF2B5EF4-FFF2-40B4-BE49-F238E27FC236}">
                <a16:creationId xmlns:a16="http://schemas.microsoft.com/office/drawing/2014/main" id="{999A0F6B-91A2-4F47-9E9E-90018029E9D9}"/>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在市场前景方面，</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10</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年过去了，页游辅助市场已接近饱和，但仍有数量不少的活跃玩家对辅助有需要，因此我们打算免费投放星尘页游辅助于市场。</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anim calcmode="lin" valueType="num">
                                      <p:cBhvr>
                                        <p:cTn id="11" dur="500" fill="hold"/>
                                        <p:tgtEl>
                                          <p:spTgt spid="33"/>
                                        </p:tgtEl>
                                        <p:attrNameLst>
                                          <p:attrName>ppt_x</p:attrName>
                                        </p:attrNameLst>
                                      </p:cBhvr>
                                      <p:tavLst>
                                        <p:tav tm="0">
                                          <p:val>
                                            <p:strVal val="#ppt_x"/>
                                          </p:val>
                                        </p:tav>
                                        <p:tav tm="100000">
                                          <p:val>
                                            <p:strVal val="#ppt_x"/>
                                          </p:val>
                                        </p:tav>
                                      </p:tavLst>
                                    </p:anim>
                                    <p:anim calcmode="lin" valueType="num">
                                      <p:cBhvr>
                                        <p:cTn id="12" dur="500" fill="hold"/>
                                        <p:tgtEl>
                                          <p:spTgt spid="3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anim calcmode="lin" valueType="num">
                                      <p:cBhvr>
                                        <p:cTn id="16" dur="500" fill="hold"/>
                                        <p:tgtEl>
                                          <p:spTgt spid="35"/>
                                        </p:tgtEl>
                                        <p:attrNameLst>
                                          <p:attrName>ppt_x</p:attrName>
                                        </p:attrNameLst>
                                      </p:cBhvr>
                                      <p:tavLst>
                                        <p:tav tm="0">
                                          <p:val>
                                            <p:strVal val="#ppt_x"/>
                                          </p:val>
                                        </p:tav>
                                        <p:tav tm="100000">
                                          <p:val>
                                            <p:strVal val="#ppt_x"/>
                                          </p:val>
                                        </p:tav>
                                      </p:tavLst>
                                    </p:anim>
                                    <p:anim calcmode="lin" valueType="num">
                                      <p:cBhvr>
                                        <p:cTn id="17" dur="5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anim calcmode="lin" valueType="num">
                                      <p:cBhvr>
                                        <p:cTn id="21" dur="500" fill="hold"/>
                                        <p:tgtEl>
                                          <p:spTgt spid="2"/>
                                        </p:tgtEl>
                                        <p:attrNameLst>
                                          <p:attrName>ppt_x</p:attrName>
                                        </p:attrNameLst>
                                      </p:cBhvr>
                                      <p:tavLst>
                                        <p:tav tm="0">
                                          <p:val>
                                            <p:strVal val="#ppt_x"/>
                                          </p:val>
                                        </p:tav>
                                        <p:tav tm="100000">
                                          <p:val>
                                            <p:strVal val="#ppt_x"/>
                                          </p:val>
                                        </p:tav>
                                      </p:tavLst>
                                    </p:anim>
                                    <p:anim calcmode="lin" valueType="num">
                                      <p:cBhvr>
                                        <p:cTn id="22" dur="5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500" fill="hold"/>
                                        <p:tgtEl>
                                          <p:spTgt spid="13"/>
                                        </p:tgtEl>
                                        <p:attrNameLst>
                                          <p:attrName>ppt_y</p:attrName>
                                        </p:attrNameLst>
                                      </p:cBhvr>
                                      <p:tavLst>
                                        <p:tav tm="0">
                                          <p:val>
                                            <p:strVal val="#ppt_y+.1"/>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1" grpId="0"/>
      <p:bldP spid="2" grpId="0" bldLvl="0" animBg="1"/>
      <p:bldP spid="4"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3803226" y="546314"/>
            <a:ext cx="4504268" cy="439738"/>
          </a:xfrm>
        </p:spPr>
        <p:txBody>
          <a:bodyPr/>
          <a:lstStyle/>
          <a:p>
            <a:r>
              <a:rPr lang="zh-CN" altLang="en-US" b="1" dirty="0">
                <a:effectLst>
                  <a:outerShdw blurRad="38100" dist="38100" dir="2700000" algn="tl">
                    <a:srgbClr val="000000">
                      <a:alpha val="43137"/>
                    </a:srgbClr>
                  </a:outerShdw>
                </a:effectLst>
              </a:rPr>
              <a:t>市场前景</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页游辅助</a:t>
            </a:r>
          </a:p>
        </p:txBody>
      </p:sp>
      <p:sp>
        <p:nvSpPr>
          <p:cNvPr id="33" name="Oval 32"/>
          <p:cNvSpPr/>
          <p:nvPr/>
        </p:nvSpPr>
        <p:spPr>
          <a:xfrm>
            <a:off x="6947184" y="5732688"/>
            <a:ext cx="100487" cy="100487"/>
          </a:xfrm>
          <a:prstGeom prst="ellipse">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8307030" y="4017022"/>
            <a:ext cx="0" cy="609522"/>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2" name="Rounded Rectangle 11"/>
          <p:cNvSpPr/>
          <p:nvPr/>
        </p:nvSpPr>
        <p:spPr>
          <a:xfrm>
            <a:off x="73660" y="1203959"/>
            <a:ext cx="2685415" cy="3522045"/>
          </a:xfrm>
          <a:prstGeom prst="roundRect">
            <a:avLst>
              <a:gd name="adj" fmla="val 3108"/>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p:nvPr/>
        </p:nvSpPr>
        <p:spPr>
          <a:xfrm>
            <a:off x="73660" y="1580836"/>
            <a:ext cx="2813050" cy="25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800" b="1">
                <a:solidFill>
                  <a:srgbClr val="44546A"/>
                </a:solidFill>
                <a:latin typeface="+mn-ea"/>
              </a:defRPr>
            </a:lvl1pPr>
          </a:lstStyle>
          <a:p>
            <a:pPr fontAlgn="auto">
              <a:lnSpc>
                <a:spcPct val="150000"/>
              </a:lnSpc>
            </a:pPr>
            <a:r>
              <a:rPr lang="zh-CN" dirty="0">
                <a:solidFill>
                  <a:srgbClr val="141158"/>
                </a:solidFill>
                <a:latin typeface="楷体" panose="02010609060101010101" charset="-122"/>
                <a:ea typeface="楷体" panose="02010609060101010101" charset="-122"/>
                <a:cs typeface="楷体" panose="02010609060101010101" charset="-122"/>
              </a:rPr>
              <a:t>页游弹弹堂</a:t>
            </a:r>
            <a:endParaRPr lang="zh-CN" sz="2400" dirty="0">
              <a:solidFill>
                <a:srgbClr val="141158"/>
              </a:solidFill>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1.</a:t>
            </a:r>
            <a:r>
              <a:rPr lang="zh-CN" altLang="en-US" sz="2000" dirty="0">
                <a:solidFill>
                  <a:srgbClr val="141158"/>
                </a:solidFill>
                <a:latin typeface="楷体" panose="02010609060101010101" charset="-122"/>
                <a:ea typeface="楷体" panose="02010609060101010101" charset="-122"/>
                <a:cs typeface="楷体" panose="02010609060101010101" charset="-122"/>
              </a:rPr>
              <a:t>辅助市场接近饱和</a:t>
            </a:r>
            <a:endParaRPr lang="zh-CN" altLang="zh-CN" sz="2000" dirty="0">
              <a:solidFill>
                <a:srgbClr val="141158"/>
              </a:solidFill>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2.</a:t>
            </a:r>
            <a:r>
              <a:rPr lang="zh-CN" altLang="en-US" sz="2000" dirty="0">
                <a:solidFill>
                  <a:srgbClr val="141158"/>
                </a:solidFill>
                <a:latin typeface="楷体" panose="02010609060101010101" charset="-122"/>
                <a:ea typeface="楷体" panose="02010609060101010101" charset="-122"/>
                <a:cs typeface="楷体" panose="02010609060101010101" charset="-122"/>
              </a:rPr>
              <a:t>页游玩家仍有需求</a:t>
            </a:r>
            <a:endParaRPr lang="en-US" altLang="zh-CN" sz="2000" dirty="0">
              <a:solidFill>
                <a:srgbClr val="141158"/>
              </a:solidFill>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3.</a:t>
            </a:r>
            <a:r>
              <a:rPr lang="zh-CN" altLang="en-US" sz="2000" dirty="0">
                <a:solidFill>
                  <a:srgbClr val="141158"/>
                </a:solidFill>
                <a:latin typeface="楷体" panose="02010609060101010101" charset="-122"/>
                <a:ea typeface="楷体" panose="02010609060101010101" charset="-122"/>
                <a:cs typeface="楷体" panose="02010609060101010101" charset="-122"/>
              </a:rPr>
              <a:t>星尘辅助具有独特的竞争优势</a:t>
            </a:r>
            <a:r>
              <a:rPr lang="en-US" altLang="zh-CN" sz="2000" dirty="0">
                <a:solidFill>
                  <a:srgbClr val="141158"/>
                </a:solidFill>
                <a:latin typeface="楷体" panose="02010609060101010101" charset="-122"/>
                <a:ea typeface="楷体" panose="02010609060101010101" charset="-122"/>
                <a:cs typeface="楷体" panose="02010609060101010101" charset="-122"/>
              </a:rPr>
              <a:t>——</a:t>
            </a:r>
            <a:r>
              <a:rPr lang="zh-CN" altLang="en-US" sz="2000" dirty="0">
                <a:solidFill>
                  <a:srgbClr val="141158"/>
                </a:solidFill>
                <a:latin typeface="楷体" panose="02010609060101010101" charset="-122"/>
                <a:ea typeface="楷体" panose="02010609060101010101" charset="-122"/>
                <a:cs typeface="楷体" panose="02010609060101010101" charset="-122"/>
              </a:rPr>
              <a:t>免费投放</a:t>
            </a:r>
          </a:p>
        </p:txBody>
      </p:sp>
      <p:cxnSp>
        <p:nvCxnSpPr>
          <p:cNvPr id="13" name="Straight Connector 26"/>
          <p:cNvCxnSpPr/>
          <p:nvPr/>
        </p:nvCxnSpPr>
        <p:spPr>
          <a:xfrm>
            <a:off x="10604556" y="4017022"/>
            <a:ext cx="0" cy="609522"/>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6496" y="1285007"/>
            <a:ext cx="8513445" cy="4016612"/>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CN" sz="2000" b="1" dirty="0">
                <a:solidFill>
                  <a:schemeClr val="bg1"/>
                </a:solidFill>
              </a:rPr>
              <a:t>3.星尘辅助具有独特的竞争优势</a:t>
            </a:r>
          </a:p>
          <a:p>
            <a:pPr indent="0" algn="just">
              <a:lnSpc>
                <a:spcPct val="200000"/>
              </a:lnSpc>
              <a:buFont typeface="Wingdings" panose="05000000000000000000" pitchFamily="2" charset="2"/>
              <a:buNone/>
            </a:pPr>
            <a:r>
              <a:rPr lang="en-US" altLang="zh-CN" sz="2000" b="1" dirty="0">
                <a:solidFill>
                  <a:schemeClr val="bg1"/>
                </a:solidFill>
              </a:rPr>
              <a:t>    </a:t>
            </a:r>
            <a:r>
              <a:rPr lang="en-US" altLang="zh-CN" dirty="0">
                <a:solidFill>
                  <a:schemeClr val="bg1"/>
                </a:solidFill>
              </a:rPr>
              <a:t> </a:t>
            </a:r>
            <a:r>
              <a:rPr lang="en-US" altLang="zh-CN" dirty="0" err="1">
                <a:solidFill>
                  <a:schemeClr val="bg1"/>
                </a:solidFill>
                <a:latin typeface="+mn-ea"/>
              </a:rPr>
              <a:t>目前</a:t>
            </a:r>
            <a:r>
              <a:rPr lang="zh-CN" altLang="en-US" dirty="0">
                <a:solidFill>
                  <a:schemeClr val="bg1"/>
                </a:solidFill>
                <a:latin typeface="+mn-ea"/>
              </a:rPr>
              <a:t>处于垄断地位</a:t>
            </a:r>
            <a:r>
              <a:rPr lang="en-US" altLang="zh-CN" dirty="0">
                <a:solidFill>
                  <a:schemeClr val="bg1"/>
                </a:solidFill>
                <a:latin typeface="+mn-ea"/>
              </a:rPr>
              <a:t>的</a:t>
            </a:r>
            <a:r>
              <a:rPr lang="zh-CN" altLang="en-US" dirty="0">
                <a:solidFill>
                  <a:schemeClr val="bg1"/>
                </a:solidFill>
                <a:latin typeface="+mn-ea"/>
              </a:rPr>
              <a:t>两</a:t>
            </a:r>
            <a:r>
              <a:rPr lang="en-US" altLang="zh-CN" dirty="0" err="1">
                <a:solidFill>
                  <a:schemeClr val="bg1"/>
                </a:solidFill>
                <a:latin typeface="+mn-ea"/>
              </a:rPr>
              <a:t>家大型辅助供应方</a:t>
            </a:r>
            <a:r>
              <a:rPr lang="zh-CN" altLang="en-US" dirty="0">
                <a:solidFill>
                  <a:schemeClr val="bg1"/>
                </a:solidFill>
                <a:latin typeface="+mn-ea"/>
              </a:rPr>
              <a:t>分别是</a:t>
            </a:r>
            <a:r>
              <a:rPr lang="en-US" altLang="zh-CN" dirty="0">
                <a:solidFill>
                  <a:schemeClr val="bg1"/>
                </a:solidFill>
                <a:latin typeface="+mn-ea"/>
              </a:rPr>
              <a:t>：</a:t>
            </a:r>
            <a:r>
              <a:rPr lang="en-US" altLang="zh-CN" dirty="0" err="1">
                <a:solidFill>
                  <a:schemeClr val="bg1"/>
                </a:solidFill>
                <a:latin typeface="+mn-ea"/>
              </a:rPr>
              <a:t>小灰灰</a:t>
            </a:r>
            <a:r>
              <a:rPr lang="zh-CN" altLang="en-US" dirty="0">
                <a:solidFill>
                  <a:schemeClr val="bg1"/>
                </a:solidFill>
                <a:latin typeface="+mn-ea"/>
              </a:rPr>
              <a:t>辅助</a:t>
            </a:r>
            <a:r>
              <a:rPr lang="en-US" altLang="zh-CN" dirty="0">
                <a:solidFill>
                  <a:schemeClr val="bg1"/>
                </a:solidFill>
                <a:latin typeface="+mn-ea"/>
              </a:rPr>
              <a:t>、</a:t>
            </a:r>
            <a:r>
              <a:rPr lang="zh-CN" altLang="en-US" dirty="0">
                <a:solidFill>
                  <a:schemeClr val="bg1"/>
                </a:solidFill>
                <a:latin typeface="+mn-ea"/>
              </a:rPr>
              <a:t>新浪页游助手</a:t>
            </a:r>
            <a:r>
              <a:rPr lang="en-US" altLang="zh-CN" dirty="0">
                <a:solidFill>
                  <a:schemeClr val="bg1"/>
                </a:solidFill>
                <a:latin typeface="+mn-ea"/>
              </a:rPr>
              <a:t>，</a:t>
            </a:r>
            <a:r>
              <a:rPr lang="zh-CN" altLang="en-US" dirty="0">
                <a:solidFill>
                  <a:schemeClr val="bg1"/>
                </a:solidFill>
                <a:latin typeface="+mn-ea"/>
              </a:rPr>
              <a:t>他们</a:t>
            </a:r>
            <a:r>
              <a:rPr lang="en-US" altLang="zh-CN" dirty="0" err="1">
                <a:solidFill>
                  <a:schemeClr val="bg1"/>
                </a:solidFill>
                <a:latin typeface="+mn-ea"/>
              </a:rPr>
              <a:t>的经营管理、产品质量、销售价格、营销策略，都相对更占优势，名气也比较大，服务流程也很完善</a:t>
            </a:r>
            <a:r>
              <a:rPr lang="en-US" altLang="zh-CN" dirty="0">
                <a:solidFill>
                  <a:schemeClr val="bg1"/>
                </a:solidFill>
                <a:latin typeface="+mn-ea"/>
              </a:rPr>
              <a:t>；</a:t>
            </a:r>
            <a:r>
              <a:rPr lang="zh-CN" altLang="en-US" dirty="0">
                <a:solidFill>
                  <a:schemeClr val="bg1"/>
                </a:solidFill>
                <a:latin typeface="+mn-ea"/>
              </a:rPr>
              <a:t>但价格相对较高，按功能按时间收费，用户长期使用较贵。</a:t>
            </a:r>
            <a:endParaRPr lang="en-US" altLang="zh-CN" dirty="0">
              <a:solidFill>
                <a:schemeClr val="bg1"/>
              </a:solidFill>
              <a:latin typeface="+mn-ea"/>
            </a:endParaRPr>
          </a:p>
          <a:p>
            <a:pPr indent="0" algn="just">
              <a:lnSpc>
                <a:spcPct val="200000"/>
              </a:lnSpc>
              <a:buFont typeface="Wingdings" panose="05000000000000000000" pitchFamily="2" charset="2"/>
              <a:buNone/>
            </a:pPr>
            <a:r>
              <a:rPr lang="en-US" altLang="zh-CN" dirty="0">
                <a:solidFill>
                  <a:schemeClr val="bg1"/>
                </a:solidFill>
              </a:rPr>
              <a:t>      因此作者并不打算在价格和品质上正面和它竞争，而是用作者的页游辅助独特的高自由度、量身定制的操作习惯、精确打击能力、曲线绘制清晰度、高度稳定性、良好的兼容性，赢得一部分用户的芳心，即完全免费地投放页游辅助产品于市场。</a:t>
            </a:r>
          </a:p>
        </p:txBody>
      </p:sp>
      <p:sp>
        <p:nvSpPr>
          <p:cNvPr id="11" name="矩形 10">
            <a:extLst>
              <a:ext uri="{FF2B5EF4-FFF2-40B4-BE49-F238E27FC236}">
                <a16:creationId xmlns:a16="http://schemas.microsoft.com/office/drawing/2014/main" id="{E95C311F-ADB3-4586-99BA-A36382182654}"/>
              </a:ext>
            </a:extLst>
          </p:cNvPr>
          <p:cNvSpPr/>
          <p:nvPr/>
        </p:nvSpPr>
        <p:spPr>
          <a:xfrm>
            <a:off x="411843" y="-54032"/>
            <a:ext cx="11368313"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醉翁之意不在酒，手游辅助才是我们的主打作品。</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anim calcmode="lin" valueType="num">
                                      <p:cBhvr>
                                        <p:cTn id="13" dur="500" fill="hold"/>
                                        <p:tgtEl>
                                          <p:spTgt spid="35"/>
                                        </p:tgtEl>
                                        <p:attrNameLst>
                                          <p:attrName>ppt_x</p:attrName>
                                        </p:attrNameLst>
                                      </p:cBhvr>
                                      <p:tavLst>
                                        <p:tav tm="0">
                                          <p:val>
                                            <p:strVal val="#ppt_x"/>
                                          </p:val>
                                        </p:tav>
                                        <p:tav tm="100000">
                                          <p:val>
                                            <p:strVal val="#ppt_x"/>
                                          </p:val>
                                        </p:tav>
                                      </p:tavLst>
                                    </p:anim>
                                    <p:anim calcmode="lin" valueType="num">
                                      <p:cBhvr>
                                        <p:cTn id="14" dur="5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anim calcmode="lin" valueType="num">
                                      <p:cBhvr>
                                        <p:cTn id="28" dur="500" fill="hold"/>
                                        <p:tgtEl>
                                          <p:spTgt spid="13"/>
                                        </p:tgtEl>
                                        <p:attrNameLst>
                                          <p:attrName>ppt_x</p:attrName>
                                        </p:attrNameLst>
                                      </p:cBhvr>
                                      <p:tavLst>
                                        <p:tav tm="0">
                                          <p:val>
                                            <p:strVal val="#ppt_x"/>
                                          </p:val>
                                        </p:tav>
                                        <p:tav tm="100000">
                                          <p:val>
                                            <p:strVal val="#ppt_x"/>
                                          </p:val>
                                        </p:tav>
                                      </p:tavLst>
                                    </p:anim>
                                    <p:anim calcmode="lin" valueType="num">
                                      <p:cBhvr>
                                        <p:cTn id="29" dur="500" fill="hold"/>
                                        <p:tgtEl>
                                          <p:spTgt spid="13"/>
                                        </p:tgtEl>
                                        <p:attrNameLst>
                                          <p:attrName>ppt_y</p:attrName>
                                        </p:attrNameLst>
                                      </p:cBhvr>
                                      <p:tavLst>
                                        <p:tav tm="0">
                                          <p:val>
                                            <p:strVal val="#ppt_y+.1"/>
                                          </p:val>
                                        </p:tav>
                                        <p:tav tm="100000">
                                          <p:val>
                                            <p:strVal val="#ppt_y"/>
                                          </p:val>
                                        </p:tav>
                                      </p:tavLst>
                                    </p:anim>
                                  </p:childTnLst>
                                </p:cTn>
                              </p:par>
                              <p:par>
                                <p:cTn id="30" presetID="22" presetClass="entr" presetSubtype="1"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2" grpId="0" bldLvl="0" animBg="1"/>
      <p:bldP spid="4"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3843866" y="537424"/>
            <a:ext cx="4504268" cy="439738"/>
          </a:xfrm>
        </p:spPr>
        <p:txBody>
          <a:bodyPr/>
          <a:lstStyle/>
          <a:p>
            <a:r>
              <a:rPr lang="zh-CN" altLang="en-US" b="1" dirty="0"/>
              <a:t>市场前景</a:t>
            </a:r>
            <a:r>
              <a:rPr lang="en-US" altLang="zh-CN" b="1" dirty="0"/>
              <a:t>—</a:t>
            </a:r>
            <a:r>
              <a:rPr lang="zh-CN" altLang="en-US" b="1" dirty="0"/>
              <a:t>手游辅助</a:t>
            </a:r>
          </a:p>
        </p:txBody>
      </p:sp>
      <p:sp>
        <p:nvSpPr>
          <p:cNvPr id="33" name="Oval 32"/>
          <p:cNvSpPr/>
          <p:nvPr/>
        </p:nvSpPr>
        <p:spPr>
          <a:xfrm>
            <a:off x="6947184" y="5732688"/>
            <a:ext cx="100487" cy="100487"/>
          </a:xfrm>
          <a:prstGeom prst="ellipse">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8307030" y="4017022"/>
            <a:ext cx="0" cy="609522"/>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994466" y="1325679"/>
            <a:ext cx="8106410" cy="2847061"/>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CN" b="1" dirty="0">
                <a:solidFill>
                  <a:schemeClr val="bg1"/>
                </a:solidFill>
                <a:sym typeface="+mn-ea"/>
              </a:rPr>
              <a:t>1.</a:t>
            </a:r>
            <a:r>
              <a:rPr lang="zh-CN" altLang="en-US" b="1" dirty="0">
                <a:solidFill>
                  <a:schemeClr val="bg1"/>
                </a:solidFill>
                <a:sym typeface="+mn-ea"/>
              </a:rPr>
              <a:t>市场生命力</a:t>
            </a:r>
            <a:r>
              <a:rPr lang="zh-CN" b="1" dirty="0">
                <a:solidFill>
                  <a:schemeClr val="bg1"/>
                </a:solidFill>
                <a:sym typeface="+mn-ea"/>
              </a:rPr>
              <a:t>旺盛</a:t>
            </a:r>
            <a:endParaRPr lang="zh-CN" dirty="0">
              <a:solidFill>
                <a:schemeClr val="bg1"/>
              </a:solidFill>
              <a:sym typeface="+mn-ea"/>
            </a:endParaRPr>
          </a:p>
          <a:p>
            <a:pPr indent="0" algn="just">
              <a:lnSpc>
                <a:spcPct val="200000"/>
              </a:lnSpc>
              <a:buFont typeface="Wingdings" panose="05000000000000000000" pitchFamily="2" charset="2"/>
              <a:buNone/>
            </a:pPr>
            <a:r>
              <a:rPr sz="2000" dirty="0">
                <a:solidFill>
                  <a:schemeClr val="bg1"/>
                </a:solidFill>
              </a:rPr>
              <a:t>     </a:t>
            </a:r>
            <a:r>
              <a:rPr dirty="0">
                <a:solidFill>
                  <a:schemeClr val="bg1"/>
                </a:solidFill>
              </a:rPr>
              <a:t>2017 年 4 月 27 </a:t>
            </a:r>
            <a:r>
              <a:rPr dirty="0" err="1">
                <a:solidFill>
                  <a:schemeClr val="bg1"/>
                </a:solidFill>
              </a:rPr>
              <a:t>日，弹弹堂手游上线</a:t>
            </a:r>
            <a:r>
              <a:rPr dirty="0">
                <a:solidFill>
                  <a:schemeClr val="bg1"/>
                </a:solidFill>
              </a:rPr>
              <a:t> 8 小时，强势登顶苹果 App Store </a:t>
            </a:r>
            <a:r>
              <a:rPr dirty="0" err="1">
                <a:solidFill>
                  <a:schemeClr val="bg1"/>
                </a:solidFill>
              </a:rPr>
              <a:t>免费榜，并且好评如潮</a:t>
            </a:r>
            <a:r>
              <a:rPr lang="zh-CN" altLang="en-US" dirty="0">
                <a:solidFill>
                  <a:schemeClr val="bg1"/>
                </a:solidFill>
              </a:rPr>
              <a:t>。它还曾经一度成为史上最火的手游，火得要排队半小时才能进，玩家们感叹比 </a:t>
            </a:r>
            <a:r>
              <a:rPr lang="en-US" altLang="zh-CN" dirty="0">
                <a:solidFill>
                  <a:schemeClr val="bg1"/>
                </a:solidFill>
              </a:rPr>
              <a:t>lol </a:t>
            </a:r>
            <a:r>
              <a:rPr lang="zh-CN" altLang="en-US" dirty="0">
                <a:solidFill>
                  <a:schemeClr val="bg1"/>
                </a:solidFill>
              </a:rPr>
              <a:t>还要火爆</a:t>
            </a:r>
            <a:r>
              <a:rPr lang="zh-CN" dirty="0">
                <a:solidFill>
                  <a:schemeClr val="bg1"/>
                </a:solidFill>
              </a:rPr>
              <a:t>。</a:t>
            </a:r>
            <a:r>
              <a:rPr lang="zh-CN" altLang="en-US" dirty="0">
                <a:solidFill>
                  <a:schemeClr val="bg1"/>
                </a:solidFill>
              </a:rPr>
              <a:t>现弹弹堂兴趣部落成员</a:t>
            </a:r>
            <a:r>
              <a:rPr lang="en-US" altLang="zh-CN" dirty="0">
                <a:solidFill>
                  <a:schemeClr val="bg1"/>
                </a:solidFill>
              </a:rPr>
              <a:t>60</a:t>
            </a:r>
            <a:r>
              <a:rPr lang="zh-CN" altLang="en-US" dirty="0">
                <a:solidFill>
                  <a:schemeClr val="bg1"/>
                </a:solidFill>
              </a:rPr>
              <a:t>万，话题</a:t>
            </a:r>
            <a:r>
              <a:rPr lang="en-US" altLang="zh-CN" dirty="0">
                <a:solidFill>
                  <a:schemeClr val="bg1"/>
                </a:solidFill>
              </a:rPr>
              <a:t>13</a:t>
            </a:r>
            <a:r>
              <a:rPr lang="zh-CN" altLang="en-US" dirty="0">
                <a:solidFill>
                  <a:schemeClr val="bg1"/>
                </a:solidFill>
              </a:rPr>
              <a:t>万。</a:t>
            </a:r>
            <a:endParaRPr dirty="0">
              <a:solidFill>
                <a:schemeClr val="bg1"/>
              </a:solidFill>
            </a:endParaRPr>
          </a:p>
          <a:p>
            <a:pPr marL="285750" indent="-285750" algn="just">
              <a:lnSpc>
                <a:spcPct val="200000"/>
              </a:lnSpc>
              <a:buFont typeface="Wingdings" panose="05000000000000000000" pitchFamily="2" charset="2"/>
              <a:buChar char="ü"/>
            </a:pPr>
            <a:endParaRPr dirty="0">
              <a:solidFill>
                <a:schemeClr val="bg1"/>
              </a:solidFill>
            </a:endParaRPr>
          </a:p>
        </p:txBody>
      </p:sp>
      <p:sp>
        <p:nvSpPr>
          <p:cNvPr id="2" name="Rounded Rectangle 11"/>
          <p:cNvSpPr/>
          <p:nvPr/>
        </p:nvSpPr>
        <p:spPr>
          <a:xfrm>
            <a:off x="99695" y="977161"/>
            <a:ext cx="2455545" cy="3479336"/>
          </a:xfrm>
          <a:prstGeom prst="roundRect">
            <a:avLst>
              <a:gd name="adj" fmla="val 3108"/>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p:nvPr/>
        </p:nvSpPr>
        <p:spPr>
          <a:xfrm>
            <a:off x="182245" y="1312545"/>
            <a:ext cx="2372995" cy="25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800" b="1">
                <a:solidFill>
                  <a:srgbClr val="44546A"/>
                </a:solidFill>
                <a:latin typeface="+mn-ea"/>
              </a:defRPr>
            </a:lvl1pPr>
          </a:lstStyle>
          <a:p>
            <a:pPr fontAlgn="auto">
              <a:lnSpc>
                <a:spcPct val="150000"/>
              </a:lnSpc>
            </a:pPr>
            <a:r>
              <a:rPr lang="zh-CN" dirty="0">
                <a:solidFill>
                  <a:srgbClr val="141158"/>
                </a:solidFill>
                <a:latin typeface="楷体" panose="02010609060101010101" charset="-122"/>
                <a:ea typeface="楷体" panose="02010609060101010101" charset="-122"/>
                <a:cs typeface="楷体" panose="02010609060101010101" charset="-122"/>
              </a:rPr>
              <a:t>手游弹弹堂</a:t>
            </a: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1.</a:t>
            </a:r>
            <a:r>
              <a:rPr lang="zh-CN" altLang="en-US" sz="2000" dirty="0">
                <a:solidFill>
                  <a:srgbClr val="141158"/>
                </a:solidFill>
                <a:latin typeface="楷体" panose="02010609060101010101" charset="-122"/>
                <a:ea typeface="楷体" panose="02010609060101010101" charset="-122"/>
                <a:cs typeface="楷体" panose="02010609060101010101" charset="-122"/>
              </a:rPr>
              <a:t>市场生命力</a:t>
            </a:r>
            <a:r>
              <a:rPr lang="zh-CN" sz="2000" dirty="0">
                <a:solidFill>
                  <a:srgbClr val="141158"/>
                </a:solidFill>
                <a:latin typeface="楷体" panose="02010609060101010101" charset="-122"/>
                <a:ea typeface="楷体" panose="02010609060101010101" charset="-122"/>
                <a:cs typeface="楷体" panose="02010609060101010101" charset="-122"/>
              </a:rPr>
              <a:t>旺盛</a:t>
            </a: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2.</a:t>
            </a:r>
            <a:r>
              <a:rPr lang="zh-CN" altLang="en-US" sz="2000" dirty="0">
                <a:solidFill>
                  <a:srgbClr val="141158"/>
                </a:solidFill>
                <a:latin typeface="楷体" panose="02010609060101010101" charset="-122"/>
                <a:ea typeface="楷体" panose="02010609060101010101" charset="-122"/>
                <a:cs typeface="楷体" panose="02010609060101010101" charset="-122"/>
              </a:rPr>
              <a:t>市场空白大</a:t>
            </a:r>
            <a:endParaRPr lang="en-US" altLang="zh-CN" sz="2000" dirty="0">
              <a:solidFill>
                <a:srgbClr val="141158"/>
              </a:solidFill>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3.</a:t>
            </a:r>
            <a:r>
              <a:rPr lang="zh-CN" altLang="en-US" sz="2000" dirty="0">
                <a:solidFill>
                  <a:srgbClr val="141158"/>
                </a:solidFill>
                <a:latin typeface="楷体" panose="02010609060101010101" charset="-122"/>
                <a:ea typeface="楷体" panose="02010609060101010101" charset="-122"/>
                <a:cs typeface="楷体" panose="02010609060101010101" charset="-122"/>
              </a:rPr>
              <a:t>拉线随等级增加而缩短</a:t>
            </a:r>
          </a:p>
        </p:txBody>
      </p:sp>
      <p:cxnSp>
        <p:nvCxnSpPr>
          <p:cNvPr id="13" name="Straight Connector 26"/>
          <p:cNvCxnSpPr/>
          <p:nvPr/>
        </p:nvCxnSpPr>
        <p:spPr>
          <a:xfrm>
            <a:off x="10604556" y="4017022"/>
            <a:ext cx="0" cy="609522"/>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pic>
        <p:nvPicPr>
          <p:cNvPr id="7170" name="图片 1">
            <a:extLst>
              <a:ext uri="{FF2B5EF4-FFF2-40B4-BE49-F238E27FC236}">
                <a16:creationId xmlns:a16="http://schemas.microsoft.com/office/drawing/2014/main" id="{75586CE5-BDA5-4FC4-A773-F5B159A99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947" y="4017022"/>
            <a:ext cx="3105791" cy="2324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a:extLst>
              <a:ext uri="{FF2B5EF4-FFF2-40B4-BE49-F238E27FC236}">
                <a16:creationId xmlns:a16="http://schemas.microsoft.com/office/drawing/2014/main" id="{6BD8858A-5F08-49D0-B403-54316D684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832" y="3750723"/>
            <a:ext cx="45815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3FDA29FF-EBCF-46DD-B30C-32E58BCFB89D}"/>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手游</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2017</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年上线距今不到两周年，仍有</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60</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万常驻兴趣部落的活跃玩家。</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anim calcmode="lin" valueType="num">
                                      <p:cBhvr>
                                        <p:cTn id="11" dur="500" fill="hold"/>
                                        <p:tgtEl>
                                          <p:spTgt spid="33"/>
                                        </p:tgtEl>
                                        <p:attrNameLst>
                                          <p:attrName>ppt_x</p:attrName>
                                        </p:attrNameLst>
                                      </p:cBhvr>
                                      <p:tavLst>
                                        <p:tav tm="0">
                                          <p:val>
                                            <p:strVal val="#ppt_x"/>
                                          </p:val>
                                        </p:tav>
                                        <p:tav tm="100000">
                                          <p:val>
                                            <p:strVal val="#ppt_x"/>
                                          </p:val>
                                        </p:tav>
                                      </p:tavLst>
                                    </p:anim>
                                    <p:anim calcmode="lin" valueType="num">
                                      <p:cBhvr>
                                        <p:cTn id="12" dur="500" fill="hold"/>
                                        <p:tgtEl>
                                          <p:spTgt spid="3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anim calcmode="lin" valueType="num">
                                      <p:cBhvr>
                                        <p:cTn id="16" dur="500" fill="hold"/>
                                        <p:tgtEl>
                                          <p:spTgt spid="35"/>
                                        </p:tgtEl>
                                        <p:attrNameLst>
                                          <p:attrName>ppt_x</p:attrName>
                                        </p:attrNameLst>
                                      </p:cBhvr>
                                      <p:tavLst>
                                        <p:tav tm="0">
                                          <p:val>
                                            <p:strVal val="#ppt_x"/>
                                          </p:val>
                                        </p:tav>
                                        <p:tav tm="100000">
                                          <p:val>
                                            <p:strVal val="#ppt_x"/>
                                          </p:val>
                                        </p:tav>
                                      </p:tavLst>
                                    </p:anim>
                                    <p:anim calcmode="lin" valueType="num">
                                      <p:cBhvr>
                                        <p:cTn id="17" dur="5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anim calcmode="lin" valueType="num">
                                      <p:cBhvr>
                                        <p:cTn id="21" dur="500" fill="hold"/>
                                        <p:tgtEl>
                                          <p:spTgt spid="2"/>
                                        </p:tgtEl>
                                        <p:attrNameLst>
                                          <p:attrName>ppt_x</p:attrName>
                                        </p:attrNameLst>
                                      </p:cBhvr>
                                      <p:tavLst>
                                        <p:tav tm="0">
                                          <p:val>
                                            <p:strVal val="#ppt_x"/>
                                          </p:val>
                                        </p:tav>
                                        <p:tav tm="100000">
                                          <p:val>
                                            <p:strVal val="#ppt_x"/>
                                          </p:val>
                                        </p:tav>
                                      </p:tavLst>
                                    </p:anim>
                                    <p:anim calcmode="lin" valueType="num">
                                      <p:cBhvr>
                                        <p:cTn id="22" dur="5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500" fill="hold"/>
                                        <p:tgtEl>
                                          <p:spTgt spid="13"/>
                                        </p:tgtEl>
                                        <p:attrNameLst>
                                          <p:attrName>ppt_y</p:attrName>
                                        </p:attrNameLst>
                                      </p:cBhvr>
                                      <p:tavLst>
                                        <p:tav tm="0">
                                          <p:val>
                                            <p:strVal val="#ppt_y+.1"/>
                                          </p:val>
                                        </p:tav>
                                        <p:tav tm="100000">
                                          <p:val>
                                            <p:strVal val="#ppt_y"/>
                                          </p:val>
                                        </p:tav>
                                      </p:tavLst>
                                    </p:anim>
                                  </p:childTnLst>
                                </p:cTn>
                              </p:par>
                              <p:par>
                                <p:cTn id="33" presetID="22" presetClass="entr" presetSubtype="4" fill="hold" nodeType="withEffect">
                                  <p:stCondLst>
                                    <p:cond delay="0"/>
                                  </p:stCondLst>
                                  <p:childTnLst>
                                    <p:set>
                                      <p:cBhvr>
                                        <p:cTn id="34" dur="1" fill="hold">
                                          <p:stCondLst>
                                            <p:cond delay="0"/>
                                          </p:stCondLst>
                                        </p:cTn>
                                        <p:tgtEl>
                                          <p:spTgt spid="7170"/>
                                        </p:tgtEl>
                                        <p:attrNameLst>
                                          <p:attrName>style.visibility</p:attrName>
                                        </p:attrNameLst>
                                      </p:cBhvr>
                                      <p:to>
                                        <p:strVal val="visible"/>
                                      </p:to>
                                    </p:set>
                                    <p:animEffect transition="in" filter="wipe(down)">
                                      <p:cBhvr>
                                        <p:cTn id="35" dur="500"/>
                                        <p:tgtEl>
                                          <p:spTgt spid="7170"/>
                                        </p:tgtEl>
                                      </p:cBhvr>
                                    </p:animEffect>
                                  </p:childTnLst>
                                </p:cTn>
                              </p:par>
                              <p:par>
                                <p:cTn id="36" presetID="22" presetClass="entr" presetSubtype="4" fill="hold" nodeType="withEffect">
                                  <p:stCondLst>
                                    <p:cond delay="0"/>
                                  </p:stCondLst>
                                  <p:childTnLst>
                                    <p:set>
                                      <p:cBhvr>
                                        <p:cTn id="37" dur="1" fill="hold">
                                          <p:stCondLst>
                                            <p:cond delay="0"/>
                                          </p:stCondLst>
                                        </p:cTn>
                                        <p:tgtEl>
                                          <p:spTgt spid="7171"/>
                                        </p:tgtEl>
                                        <p:attrNameLst>
                                          <p:attrName>style.visibility</p:attrName>
                                        </p:attrNameLst>
                                      </p:cBhvr>
                                      <p:to>
                                        <p:strVal val="visible"/>
                                      </p:to>
                                    </p:set>
                                    <p:animEffect transition="in" filter="wipe(down)">
                                      <p:cBhvr>
                                        <p:cTn id="38"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41" grpId="0"/>
      <p:bldP spid="2" grpId="0" bldLvl="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3843866" y="537424"/>
            <a:ext cx="4504268" cy="439738"/>
          </a:xfrm>
        </p:spPr>
        <p:txBody>
          <a:bodyPr/>
          <a:lstStyle/>
          <a:p>
            <a:r>
              <a:rPr lang="zh-CN" altLang="en-US" b="1" dirty="0"/>
              <a:t>市场前景</a:t>
            </a:r>
            <a:r>
              <a:rPr lang="en-US" altLang="zh-CN" b="1" dirty="0"/>
              <a:t>—</a:t>
            </a:r>
            <a:r>
              <a:rPr lang="zh-CN" altLang="en-US" b="1" dirty="0"/>
              <a:t>手游辅助</a:t>
            </a:r>
          </a:p>
        </p:txBody>
      </p:sp>
      <p:sp>
        <p:nvSpPr>
          <p:cNvPr id="33" name="Oval 32"/>
          <p:cNvSpPr/>
          <p:nvPr/>
        </p:nvSpPr>
        <p:spPr>
          <a:xfrm>
            <a:off x="6947184" y="5732688"/>
            <a:ext cx="100487" cy="100487"/>
          </a:xfrm>
          <a:prstGeom prst="ellipse">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8307030" y="4017022"/>
            <a:ext cx="0" cy="609522"/>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740978" y="1255945"/>
            <a:ext cx="9232900" cy="5124608"/>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sz="2000" b="1" dirty="0">
                <a:solidFill>
                  <a:schemeClr val="bg1"/>
                </a:solidFill>
                <a:sym typeface="+mn-ea"/>
              </a:rPr>
              <a:t>2.</a:t>
            </a:r>
            <a:r>
              <a:rPr lang="zh-CN" altLang="en-US" sz="2000" b="1" dirty="0">
                <a:solidFill>
                  <a:schemeClr val="bg1"/>
                </a:solidFill>
                <a:sym typeface="+mn-ea"/>
              </a:rPr>
              <a:t>市场空白大</a:t>
            </a:r>
            <a:endParaRPr lang="zh-CN" sz="2000" dirty="0">
              <a:solidFill>
                <a:schemeClr val="bg1"/>
              </a:solidFill>
              <a:sym typeface="+mn-ea"/>
            </a:endParaRPr>
          </a:p>
          <a:p>
            <a:pPr indent="0" algn="just">
              <a:lnSpc>
                <a:spcPct val="200000"/>
              </a:lnSpc>
              <a:buFont typeface="Wingdings" panose="05000000000000000000" pitchFamily="2" charset="2"/>
              <a:buNone/>
            </a:pPr>
            <a:r>
              <a:rPr sz="2000" dirty="0">
                <a:solidFill>
                  <a:schemeClr val="bg1"/>
                </a:solidFill>
              </a:rPr>
              <a:t>       </a:t>
            </a:r>
            <a:r>
              <a:rPr dirty="0">
                <a:solidFill>
                  <a:schemeClr val="bg1"/>
                </a:solidFill>
              </a:rPr>
              <a:t>手游采用了修正了的、新的物理模型，因此目前弹弹堂手游辅助市场中未见专门针对蓄力、拉线模式，并为其提供准确弹道方程和相应的计算服务的app；并且根据长期的观察，ios 端也没有蓄力、拉线辅助。因此目前弹弹堂手游辅助市场存在非常大的空白，呈现出竞争者少、用户量大、辅助效果明显的特点。</a:t>
            </a:r>
          </a:p>
          <a:p>
            <a:pPr indent="0" algn="just">
              <a:lnSpc>
                <a:spcPct val="200000"/>
              </a:lnSpc>
              <a:buFont typeface="Wingdings" panose="05000000000000000000" pitchFamily="2" charset="2"/>
              <a:buNone/>
            </a:pPr>
            <a:r>
              <a:rPr dirty="0">
                <a:solidFill>
                  <a:schemeClr val="bg1"/>
                </a:solidFill>
              </a:rPr>
              <a:t>        因此</a:t>
            </a:r>
            <a:r>
              <a:rPr lang="zh-CN" dirty="0">
                <a:solidFill>
                  <a:schemeClr val="bg1"/>
                </a:solidFill>
              </a:rPr>
              <a:t>，</a:t>
            </a:r>
            <a:r>
              <a:rPr dirty="0">
                <a:solidFill>
                  <a:schemeClr val="bg1"/>
                </a:solidFill>
              </a:rPr>
              <a:t>作者主打为用户提供精确打击服务，在目前的弹弹堂手游辅助市场，是史无先例的。而作者同时也通过其投放的页游辅助吸引顾客，并以适当的手段加密网络验证和app本身，使得同道中人难以模仿或者后来居上。</a:t>
            </a:r>
          </a:p>
          <a:p>
            <a:pPr marL="285750" indent="-285750" algn="just">
              <a:lnSpc>
                <a:spcPct val="200000"/>
              </a:lnSpc>
              <a:buFont typeface="Wingdings" panose="05000000000000000000" pitchFamily="2" charset="2"/>
              <a:buChar char="ü"/>
            </a:pPr>
            <a:endParaRPr dirty="0">
              <a:solidFill>
                <a:schemeClr val="bg1"/>
              </a:solidFill>
            </a:endParaRPr>
          </a:p>
        </p:txBody>
      </p:sp>
      <p:sp>
        <p:nvSpPr>
          <p:cNvPr id="2" name="Rounded Rectangle 11"/>
          <p:cNvSpPr/>
          <p:nvPr/>
        </p:nvSpPr>
        <p:spPr>
          <a:xfrm>
            <a:off x="117157" y="1055870"/>
            <a:ext cx="2455545" cy="3439128"/>
          </a:xfrm>
          <a:prstGeom prst="roundRect">
            <a:avLst>
              <a:gd name="adj" fmla="val 3108"/>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p:nvPr/>
        </p:nvSpPr>
        <p:spPr>
          <a:xfrm>
            <a:off x="218122" y="1366435"/>
            <a:ext cx="2354580" cy="25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800" b="1">
                <a:solidFill>
                  <a:srgbClr val="44546A"/>
                </a:solidFill>
                <a:latin typeface="+mn-ea"/>
              </a:defRPr>
            </a:lvl1pPr>
          </a:lstStyle>
          <a:p>
            <a:pPr fontAlgn="auto">
              <a:lnSpc>
                <a:spcPct val="150000"/>
              </a:lnSpc>
            </a:pPr>
            <a:r>
              <a:rPr lang="zh-CN" dirty="0">
                <a:solidFill>
                  <a:srgbClr val="141158"/>
                </a:solidFill>
                <a:latin typeface="楷体" panose="02010609060101010101" charset="-122"/>
                <a:ea typeface="楷体" panose="02010609060101010101" charset="-122"/>
                <a:cs typeface="楷体" panose="02010609060101010101" charset="-122"/>
              </a:rPr>
              <a:t>手游弹弹堂</a:t>
            </a: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1.</a:t>
            </a:r>
            <a:r>
              <a:rPr lang="zh-CN" altLang="en-US" sz="2000" dirty="0">
                <a:solidFill>
                  <a:srgbClr val="141158"/>
                </a:solidFill>
                <a:latin typeface="楷体" panose="02010609060101010101" charset="-122"/>
                <a:ea typeface="楷体" panose="02010609060101010101" charset="-122"/>
                <a:cs typeface="楷体" panose="02010609060101010101" charset="-122"/>
              </a:rPr>
              <a:t>市场生命力</a:t>
            </a:r>
            <a:r>
              <a:rPr lang="zh-CN" sz="2000" dirty="0">
                <a:solidFill>
                  <a:srgbClr val="141158"/>
                </a:solidFill>
                <a:latin typeface="楷体" panose="02010609060101010101" charset="-122"/>
                <a:ea typeface="楷体" panose="02010609060101010101" charset="-122"/>
                <a:cs typeface="楷体" panose="02010609060101010101" charset="-122"/>
              </a:rPr>
              <a:t>旺盛</a:t>
            </a: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2.</a:t>
            </a:r>
            <a:r>
              <a:rPr lang="zh-CN" altLang="en-US" sz="2000" dirty="0">
                <a:solidFill>
                  <a:srgbClr val="141158"/>
                </a:solidFill>
                <a:latin typeface="楷体" panose="02010609060101010101" charset="-122"/>
                <a:ea typeface="楷体" panose="02010609060101010101" charset="-122"/>
                <a:cs typeface="楷体" panose="02010609060101010101" charset="-122"/>
              </a:rPr>
              <a:t>市场空白大</a:t>
            </a:r>
            <a:endParaRPr lang="en-US" altLang="zh-CN" sz="2000" dirty="0">
              <a:solidFill>
                <a:srgbClr val="141158"/>
              </a:solidFill>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3.</a:t>
            </a:r>
            <a:r>
              <a:rPr lang="zh-CN" altLang="en-US" sz="2000" dirty="0">
                <a:solidFill>
                  <a:srgbClr val="141158"/>
                </a:solidFill>
                <a:latin typeface="楷体" panose="02010609060101010101" charset="-122"/>
                <a:ea typeface="楷体" panose="02010609060101010101" charset="-122"/>
                <a:cs typeface="楷体" panose="02010609060101010101" charset="-122"/>
              </a:rPr>
              <a:t>拉线随等级和参战人数增加而缩短</a:t>
            </a:r>
          </a:p>
        </p:txBody>
      </p:sp>
      <p:cxnSp>
        <p:nvCxnSpPr>
          <p:cNvPr id="13" name="Straight Connector 26"/>
          <p:cNvCxnSpPr/>
          <p:nvPr/>
        </p:nvCxnSpPr>
        <p:spPr>
          <a:xfrm>
            <a:off x="10604556" y="4017022"/>
            <a:ext cx="0" cy="609522"/>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093D759-BF59-4DBA-9E7A-8D2AF50E9BA4}"/>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相对于页游，手游的数学模型更加精细，辅助开发难度空前；因此，当前手游辅助市场存在巨大的空白。</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anim calcmode="lin" valueType="num">
                                      <p:cBhvr>
                                        <p:cTn id="11" dur="500" fill="hold"/>
                                        <p:tgtEl>
                                          <p:spTgt spid="33"/>
                                        </p:tgtEl>
                                        <p:attrNameLst>
                                          <p:attrName>ppt_x</p:attrName>
                                        </p:attrNameLst>
                                      </p:cBhvr>
                                      <p:tavLst>
                                        <p:tav tm="0">
                                          <p:val>
                                            <p:strVal val="#ppt_x"/>
                                          </p:val>
                                        </p:tav>
                                        <p:tav tm="100000">
                                          <p:val>
                                            <p:strVal val="#ppt_x"/>
                                          </p:val>
                                        </p:tav>
                                      </p:tavLst>
                                    </p:anim>
                                    <p:anim calcmode="lin" valueType="num">
                                      <p:cBhvr>
                                        <p:cTn id="12" dur="500" fill="hold"/>
                                        <p:tgtEl>
                                          <p:spTgt spid="3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anim calcmode="lin" valueType="num">
                                      <p:cBhvr>
                                        <p:cTn id="16" dur="500" fill="hold"/>
                                        <p:tgtEl>
                                          <p:spTgt spid="35"/>
                                        </p:tgtEl>
                                        <p:attrNameLst>
                                          <p:attrName>ppt_x</p:attrName>
                                        </p:attrNameLst>
                                      </p:cBhvr>
                                      <p:tavLst>
                                        <p:tav tm="0">
                                          <p:val>
                                            <p:strVal val="#ppt_x"/>
                                          </p:val>
                                        </p:tav>
                                        <p:tav tm="100000">
                                          <p:val>
                                            <p:strVal val="#ppt_x"/>
                                          </p:val>
                                        </p:tav>
                                      </p:tavLst>
                                    </p:anim>
                                    <p:anim calcmode="lin" valueType="num">
                                      <p:cBhvr>
                                        <p:cTn id="17" dur="5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anim calcmode="lin" valueType="num">
                                      <p:cBhvr>
                                        <p:cTn id="21" dur="500" fill="hold"/>
                                        <p:tgtEl>
                                          <p:spTgt spid="2"/>
                                        </p:tgtEl>
                                        <p:attrNameLst>
                                          <p:attrName>ppt_x</p:attrName>
                                        </p:attrNameLst>
                                      </p:cBhvr>
                                      <p:tavLst>
                                        <p:tav tm="0">
                                          <p:val>
                                            <p:strVal val="#ppt_x"/>
                                          </p:val>
                                        </p:tav>
                                        <p:tav tm="100000">
                                          <p:val>
                                            <p:strVal val="#ppt_x"/>
                                          </p:val>
                                        </p:tav>
                                      </p:tavLst>
                                    </p:anim>
                                    <p:anim calcmode="lin" valueType="num">
                                      <p:cBhvr>
                                        <p:cTn id="22" dur="5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41" grpId="0"/>
      <p:bldP spid="2" grpId="0" bldLvl="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3843866" y="537424"/>
            <a:ext cx="4504268" cy="439738"/>
          </a:xfrm>
        </p:spPr>
        <p:txBody>
          <a:bodyPr/>
          <a:lstStyle/>
          <a:p>
            <a:r>
              <a:rPr lang="zh-CN" altLang="en-US" b="1" dirty="0"/>
              <a:t>市场前景</a:t>
            </a:r>
            <a:r>
              <a:rPr lang="en-US" altLang="zh-CN" b="1" dirty="0"/>
              <a:t>—</a:t>
            </a:r>
            <a:r>
              <a:rPr lang="zh-CN" altLang="en-US" b="1" dirty="0"/>
              <a:t>手游辅助</a:t>
            </a:r>
          </a:p>
        </p:txBody>
      </p:sp>
      <p:sp>
        <p:nvSpPr>
          <p:cNvPr id="33" name="Oval 32"/>
          <p:cNvSpPr/>
          <p:nvPr/>
        </p:nvSpPr>
        <p:spPr>
          <a:xfrm>
            <a:off x="6947184" y="5732688"/>
            <a:ext cx="100487" cy="100487"/>
          </a:xfrm>
          <a:prstGeom prst="ellipse">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8307030" y="4017022"/>
            <a:ext cx="0" cy="609522"/>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740978" y="1121136"/>
            <a:ext cx="9232900" cy="2908617"/>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sz="2000" b="1" dirty="0">
                <a:solidFill>
                  <a:schemeClr val="bg1"/>
                </a:solidFill>
                <a:sym typeface="+mn-ea"/>
              </a:rPr>
              <a:t>3.</a:t>
            </a:r>
            <a:r>
              <a:rPr lang="zh-CN" altLang="en-US" sz="2000" b="1" dirty="0">
                <a:solidFill>
                  <a:schemeClr val="bg1"/>
                </a:solidFill>
                <a:sym typeface="+mn-ea"/>
              </a:rPr>
              <a:t>拉线随等级和参战人数的增加而缩短</a:t>
            </a:r>
            <a:endParaRPr lang="zh-CN" sz="2000" dirty="0">
              <a:solidFill>
                <a:schemeClr val="bg1"/>
              </a:solidFill>
              <a:sym typeface="+mn-ea"/>
            </a:endParaRPr>
          </a:p>
          <a:p>
            <a:pPr indent="0" algn="just">
              <a:lnSpc>
                <a:spcPct val="200000"/>
              </a:lnSpc>
              <a:buFont typeface="Wingdings" panose="05000000000000000000" pitchFamily="2" charset="2"/>
              <a:buNone/>
            </a:pPr>
            <a:r>
              <a:rPr sz="2000" dirty="0">
                <a:solidFill>
                  <a:schemeClr val="bg1"/>
                </a:solidFill>
              </a:rPr>
              <a:t>       </a:t>
            </a:r>
            <a:r>
              <a:rPr dirty="0" err="1">
                <a:solidFill>
                  <a:schemeClr val="bg1"/>
                </a:solidFill>
              </a:rPr>
              <a:t>手游</a:t>
            </a:r>
            <a:r>
              <a:rPr lang="zh-CN" altLang="en-US" dirty="0">
                <a:solidFill>
                  <a:schemeClr val="bg1"/>
                </a:solidFill>
              </a:rPr>
              <a:t>多人竞技</a:t>
            </a:r>
            <a:r>
              <a:rPr lang="en-US" altLang="zh-CN" dirty="0">
                <a:solidFill>
                  <a:schemeClr val="bg1"/>
                </a:solidFill>
              </a:rPr>
              <a:t>(5v5)</a:t>
            </a:r>
            <a:r>
              <a:rPr lang="zh-CN" altLang="en-US" dirty="0">
                <a:solidFill>
                  <a:schemeClr val="bg1"/>
                </a:solidFill>
              </a:rPr>
              <a:t>中的拉线长度大幅缩短，命中率急剧降低，具有远距离打击优势的武器在多人竞技中的主导地位被严重削弱</a:t>
            </a:r>
            <a:r>
              <a:rPr dirty="0">
                <a:solidFill>
                  <a:schemeClr val="bg1"/>
                </a:solidFill>
              </a:rPr>
              <a:t>。</a:t>
            </a:r>
            <a:endParaRPr lang="en-US" dirty="0">
              <a:solidFill>
                <a:schemeClr val="bg1"/>
              </a:solidFill>
            </a:endParaRPr>
          </a:p>
          <a:p>
            <a:pPr indent="0" algn="just">
              <a:lnSpc>
                <a:spcPct val="200000"/>
              </a:lnSpc>
              <a:buFont typeface="Wingdings" panose="05000000000000000000" pitchFamily="2" charset="2"/>
              <a:buNone/>
            </a:pPr>
            <a:r>
              <a:rPr lang="en-US" dirty="0">
                <a:solidFill>
                  <a:schemeClr val="bg1"/>
                </a:solidFill>
              </a:rPr>
              <a:t>        </a:t>
            </a:r>
            <a:r>
              <a:rPr lang="zh-CN" altLang="en-US" dirty="0">
                <a:solidFill>
                  <a:schemeClr val="bg1"/>
                </a:solidFill>
              </a:rPr>
              <a:t>另外，随着等级上限的不断提高，手游拉线长度会无止尽缩短，最后只能使用蓄力模式打击远距离、高处的目标，而这就需要星尘手游</a:t>
            </a:r>
            <a:r>
              <a:rPr lang="en-US" altLang="zh-CN" dirty="0">
                <a:solidFill>
                  <a:schemeClr val="bg1"/>
                </a:solidFill>
              </a:rPr>
              <a:t>or</a:t>
            </a:r>
            <a:r>
              <a:rPr lang="zh-CN" altLang="en-US" dirty="0">
                <a:solidFill>
                  <a:schemeClr val="bg1"/>
                </a:solidFill>
              </a:rPr>
              <a:t>安卓辅助；拉线玩家也必需拉线辅助。</a:t>
            </a:r>
            <a:endParaRPr lang="en-US" dirty="0">
              <a:solidFill>
                <a:schemeClr val="bg1"/>
              </a:solidFill>
            </a:endParaRPr>
          </a:p>
        </p:txBody>
      </p:sp>
      <p:sp>
        <p:nvSpPr>
          <p:cNvPr id="2" name="Rounded Rectangle 11"/>
          <p:cNvSpPr/>
          <p:nvPr/>
        </p:nvSpPr>
        <p:spPr>
          <a:xfrm>
            <a:off x="117157" y="1055870"/>
            <a:ext cx="2455545" cy="3439128"/>
          </a:xfrm>
          <a:prstGeom prst="roundRect">
            <a:avLst>
              <a:gd name="adj" fmla="val 3108"/>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p:nvPr/>
        </p:nvSpPr>
        <p:spPr>
          <a:xfrm>
            <a:off x="218122" y="1366435"/>
            <a:ext cx="2354580" cy="25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800" b="1">
                <a:solidFill>
                  <a:srgbClr val="44546A"/>
                </a:solidFill>
                <a:latin typeface="+mn-ea"/>
              </a:defRPr>
            </a:lvl1pPr>
          </a:lstStyle>
          <a:p>
            <a:pPr fontAlgn="auto">
              <a:lnSpc>
                <a:spcPct val="150000"/>
              </a:lnSpc>
            </a:pPr>
            <a:r>
              <a:rPr lang="zh-CN" dirty="0">
                <a:solidFill>
                  <a:srgbClr val="141158"/>
                </a:solidFill>
                <a:latin typeface="楷体" panose="02010609060101010101" charset="-122"/>
                <a:ea typeface="楷体" panose="02010609060101010101" charset="-122"/>
                <a:cs typeface="楷体" panose="02010609060101010101" charset="-122"/>
              </a:rPr>
              <a:t>手游弹弹堂</a:t>
            </a: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1.</a:t>
            </a:r>
            <a:r>
              <a:rPr lang="zh-CN" altLang="en-US" sz="2000" dirty="0">
                <a:solidFill>
                  <a:srgbClr val="141158"/>
                </a:solidFill>
                <a:latin typeface="楷体" panose="02010609060101010101" charset="-122"/>
                <a:ea typeface="楷体" panose="02010609060101010101" charset="-122"/>
                <a:cs typeface="楷体" panose="02010609060101010101" charset="-122"/>
              </a:rPr>
              <a:t>市场生命力</a:t>
            </a:r>
            <a:r>
              <a:rPr lang="zh-CN" sz="2000" dirty="0">
                <a:solidFill>
                  <a:srgbClr val="141158"/>
                </a:solidFill>
                <a:latin typeface="楷体" panose="02010609060101010101" charset="-122"/>
                <a:ea typeface="楷体" panose="02010609060101010101" charset="-122"/>
                <a:cs typeface="楷体" panose="02010609060101010101" charset="-122"/>
              </a:rPr>
              <a:t>旺盛</a:t>
            </a: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2.</a:t>
            </a:r>
            <a:r>
              <a:rPr lang="zh-CN" altLang="en-US" sz="2000" dirty="0">
                <a:solidFill>
                  <a:srgbClr val="141158"/>
                </a:solidFill>
                <a:latin typeface="楷体" panose="02010609060101010101" charset="-122"/>
                <a:ea typeface="楷体" panose="02010609060101010101" charset="-122"/>
                <a:cs typeface="楷体" panose="02010609060101010101" charset="-122"/>
              </a:rPr>
              <a:t>市场空白大</a:t>
            </a:r>
            <a:endParaRPr lang="en-US" altLang="zh-CN" sz="2000" dirty="0">
              <a:solidFill>
                <a:srgbClr val="141158"/>
              </a:solidFill>
              <a:latin typeface="楷体" panose="02010609060101010101" charset="-122"/>
              <a:ea typeface="楷体" panose="02010609060101010101" charset="-122"/>
              <a:cs typeface="楷体" panose="02010609060101010101" charset="-122"/>
            </a:endParaRPr>
          </a:p>
          <a:p>
            <a:pPr fontAlgn="auto">
              <a:lnSpc>
                <a:spcPct val="150000"/>
              </a:lnSpc>
            </a:pPr>
            <a:r>
              <a:rPr lang="en-US" altLang="zh-CN" sz="2000" dirty="0">
                <a:solidFill>
                  <a:srgbClr val="141158"/>
                </a:solidFill>
                <a:latin typeface="楷体" panose="02010609060101010101" charset="-122"/>
                <a:ea typeface="楷体" panose="02010609060101010101" charset="-122"/>
                <a:cs typeface="楷体" panose="02010609060101010101" charset="-122"/>
              </a:rPr>
              <a:t>3.</a:t>
            </a:r>
            <a:r>
              <a:rPr lang="zh-CN" altLang="en-US" sz="2000" dirty="0">
                <a:solidFill>
                  <a:srgbClr val="141158"/>
                </a:solidFill>
                <a:latin typeface="楷体" panose="02010609060101010101" charset="-122"/>
                <a:ea typeface="楷体" panose="02010609060101010101" charset="-122"/>
                <a:cs typeface="楷体" panose="02010609060101010101" charset="-122"/>
              </a:rPr>
              <a:t>拉线随等级和参战人数增加而缩短</a:t>
            </a:r>
          </a:p>
        </p:txBody>
      </p:sp>
      <p:cxnSp>
        <p:nvCxnSpPr>
          <p:cNvPr id="13" name="Straight Connector 26"/>
          <p:cNvCxnSpPr/>
          <p:nvPr/>
        </p:nvCxnSpPr>
        <p:spPr>
          <a:xfrm>
            <a:off x="10604556" y="4017022"/>
            <a:ext cx="0" cy="609522"/>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pic>
        <p:nvPicPr>
          <p:cNvPr id="9" name="Picture 6" descr="D:\用户目录\我的文档\Tencent Files\294302704\FileRecv\MobileFile\截屏_20180304_170248.jpg">
            <a:extLst>
              <a:ext uri="{FF2B5EF4-FFF2-40B4-BE49-F238E27FC236}">
                <a16:creationId xmlns:a16="http://schemas.microsoft.com/office/drawing/2014/main" id="{9EB37495-1688-4573-93F1-689CCBE7A3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0979" y="4087504"/>
            <a:ext cx="4679388" cy="263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D:\用户目录\我的文档\Tencent Files\294302704\FileRecv\MobileFile\截屏_20180304_170020.jpg">
            <a:extLst>
              <a:ext uri="{FF2B5EF4-FFF2-40B4-BE49-F238E27FC236}">
                <a16:creationId xmlns:a16="http://schemas.microsoft.com/office/drawing/2014/main" id="{E0B27193-EFEF-4D9F-9B83-84D8C68FCF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2612" y="4087503"/>
            <a:ext cx="4679388" cy="263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9159AE81-CE15-43F9-8C08-A0D72D8E376F}"/>
              </a:ext>
            </a:extLst>
          </p:cNvPr>
          <p:cNvSpPr/>
          <p:nvPr/>
        </p:nvSpPr>
        <p:spPr>
          <a:xfrm>
            <a:off x="16778" y="-57764"/>
            <a:ext cx="12231149"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第三，拉线长度随参战人数和等级的增加而无止尽缩短，因此拉线玩家到满级后必须求助于星尘辅助</a:t>
            </a:r>
          </a:p>
        </p:txBody>
      </p:sp>
    </p:spTree>
    <p:extLst>
      <p:ext uri="{BB962C8B-B14F-4D97-AF65-F5344CB8AC3E}">
        <p14:creationId xmlns:p14="http://schemas.microsoft.com/office/powerpoint/2010/main" val="18121928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anim calcmode="lin" valueType="num">
                                      <p:cBhvr>
                                        <p:cTn id="11" dur="500" fill="hold"/>
                                        <p:tgtEl>
                                          <p:spTgt spid="33"/>
                                        </p:tgtEl>
                                        <p:attrNameLst>
                                          <p:attrName>ppt_x</p:attrName>
                                        </p:attrNameLst>
                                      </p:cBhvr>
                                      <p:tavLst>
                                        <p:tav tm="0">
                                          <p:val>
                                            <p:strVal val="#ppt_x"/>
                                          </p:val>
                                        </p:tav>
                                        <p:tav tm="100000">
                                          <p:val>
                                            <p:strVal val="#ppt_x"/>
                                          </p:val>
                                        </p:tav>
                                      </p:tavLst>
                                    </p:anim>
                                    <p:anim calcmode="lin" valueType="num">
                                      <p:cBhvr>
                                        <p:cTn id="12" dur="500" fill="hold"/>
                                        <p:tgtEl>
                                          <p:spTgt spid="3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anim calcmode="lin" valueType="num">
                                      <p:cBhvr>
                                        <p:cTn id="16" dur="500" fill="hold"/>
                                        <p:tgtEl>
                                          <p:spTgt spid="35"/>
                                        </p:tgtEl>
                                        <p:attrNameLst>
                                          <p:attrName>ppt_x</p:attrName>
                                        </p:attrNameLst>
                                      </p:cBhvr>
                                      <p:tavLst>
                                        <p:tav tm="0">
                                          <p:val>
                                            <p:strVal val="#ppt_x"/>
                                          </p:val>
                                        </p:tav>
                                        <p:tav tm="100000">
                                          <p:val>
                                            <p:strVal val="#ppt_x"/>
                                          </p:val>
                                        </p:tav>
                                      </p:tavLst>
                                    </p:anim>
                                    <p:anim calcmode="lin" valueType="num">
                                      <p:cBhvr>
                                        <p:cTn id="17" dur="5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anim calcmode="lin" valueType="num">
                                      <p:cBhvr>
                                        <p:cTn id="21" dur="500" fill="hold"/>
                                        <p:tgtEl>
                                          <p:spTgt spid="2"/>
                                        </p:tgtEl>
                                        <p:attrNameLst>
                                          <p:attrName>ppt_x</p:attrName>
                                        </p:attrNameLst>
                                      </p:cBhvr>
                                      <p:tavLst>
                                        <p:tav tm="0">
                                          <p:val>
                                            <p:strVal val="#ppt_x"/>
                                          </p:val>
                                        </p:tav>
                                        <p:tav tm="100000">
                                          <p:val>
                                            <p:strVal val="#ppt_x"/>
                                          </p:val>
                                        </p:tav>
                                      </p:tavLst>
                                    </p:anim>
                                    <p:anim calcmode="lin" valueType="num">
                                      <p:cBhvr>
                                        <p:cTn id="22" dur="5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500" fill="hold"/>
                                        <p:tgtEl>
                                          <p:spTgt spid="13"/>
                                        </p:tgtEl>
                                        <p:attrNameLst>
                                          <p:attrName>ppt_y</p:attrName>
                                        </p:attrNameLst>
                                      </p:cBhvr>
                                      <p:tavLst>
                                        <p:tav tm="0">
                                          <p:val>
                                            <p:strVal val="#ppt_y+.1"/>
                                          </p:val>
                                        </p:tav>
                                        <p:tav tm="100000">
                                          <p:val>
                                            <p:strVal val="#ppt_y"/>
                                          </p:val>
                                        </p:tav>
                                      </p:tavLst>
                                    </p:anim>
                                  </p:childTnLst>
                                </p:cTn>
                              </p:par>
                              <p:par>
                                <p:cTn id="33" presetID="6"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500"/>
                                        <p:tgtEl>
                                          <p:spTgt spid="9"/>
                                        </p:tgtEl>
                                      </p:cBhvr>
                                    </p:animEffect>
                                  </p:childTnLst>
                                </p:cTn>
                              </p:par>
                              <p:par>
                                <p:cTn id="36" presetID="6" presetClass="entr" presetSubtype="16"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circle(in)">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41" grpId="0"/>
      <p:bldP spid="2" grpId="0" bldLvl="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75237" y="2184788"/>
            <a:ext cx="8841526" cy="2488424"/>
          </a:xfrm>
          <a:prstGeom prst="rect">
            <a:avLst/>
          </a:prstGeom>
          <a:solidFill>
            <a:schemeClr val="bg1"/>
          </a:solidFill>
          <a:ln w="10160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21"/>
          <p:cNvSpPr txBox="1">
            <a:spLocks noChangeArrowheads="1"/>
          </p:cNvSpPr>
          <p:nvPr/>
        </p:nvSpPr>
        <p:spPr bwMode="auto">
          <a:xfrm>
            <a:off x="4545347" y="2584624"/>
            <a:ext cx="20024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rgbClr val="141158"/>
                </a:solidFill>
                <a:latin typeface="+mj-ea"/>
                <a:ea typeface="+mj-ea"/>
                <a:cs typeface="Arial" panose="020B0604020202020204" pitchFamily="34" charset="0"/>
              </a:rPr>
              <a:t>PART ONE</a:t>
            </a:r>
            <a:endParaRPr lang="zh-CN" altLang="en-US" sz="3600" b="1" dirty="0">
              <a:solidFill>
                <a:srgbClr val="141158"/>
              </a:solidFill>
              <a:latin typeface="+mj-ea"/>
              <a:ea typeface="+mj-ea"/>
              <a:cs typeface="Arial" panose="020B0604020202020204" pitchFamily="34" charset="0"/>
            </a:endParaRPr>
          </a:p>
        </p:txBody>
      </p:sp>
      <p:sp>
        <p:nvSpPr>
          <p:cNvPr id="8" name="文本框 25"/>
          <p:cNvSpPr txBox="1">
            <a:spLocks noChangeArrowheads="1"/>
          </p:cNvSpPr>
          <p:nvPr/>
        </p:nvSpPr>
        <p:spPr bwMode="auto">
          <a:xfrm>
            <a:off x="4545347" y="3134957"/>
            <a:ext cx="30784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000" spc="-300" dirty="0">
                <a:solidFill>
                  <a:schemeClr val="tx1">
                    <a:lumMod val="75000"/>
                    <a:lumOff val="25000"/>
                  </a:schemeClr>
                </a:solidFill>
                <a:latin typeface="+mj-ea"/>
                <a:ea typeface="+mj-ea"/>
                <a:cs typeface="Arial" panose="020B0604020202020204" pitchFamily="34" charset="0"/>
              </a:rPr>
              <a:t>研究背景</a:t>
            </a:r>
          </a:p>
        </p:txBody>
      </p:sp>
      <p:sp>
        <p:nvSpPr>
          <p:cNvPr id="12" name="文本框 21"/>
          <p:cNvSpPr txBox="1">
            <a:spLocks noChangeArrowheads="1"/>
          </p:cNvSpPr>
          <p:nvPr/>
        </p:nvSpPr>
        <p:spPr bwMode="auto">
          <a:xfrm>
            <a:off x="1961580" y="1710830"/>
            <a:ext cx="2297424"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3900" b="1" dirty="0">
                <a:solidFill>
                  <a:srgbClr val="141158"/>
                </a:solidFill>
                <a:latin typeface="+mj-ea"/>
                <a:ea typeface="+mj-ea"/>
                <a:cs typeface="Arial" panose="020B0604020202020204" pitchFamily="34" charset="0"/>
              </a:rPr>
              <a:t>01</a:t>
            </a:r>
            <a:endParaRPr lang="zh-CN" altLang="en-US" sz="23900" b="1" dirty="0">
              <a:solidFill>
                <a:srgbClr val="141158"/>
              </a:solidFill>
              <a:latin typeface="+mj-ea"/>
              <a:ea typeface="+mj-ea"/>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spd="med" advClick="0" advTm="0">
        <p15:prstTrans prst="pageCurlDoubl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p:tgtEl>
                                          <p:spTgt spid="7"/>
                                        </p:tgtEl>
                                        <p:attrNameLst>
                                          <p:attrName>ppt_x</p:attrName>
                                        </p:attrNameLst>
                                      </p:cBhvr>
                                      <p:tavLst>
                                        <p:tav tm="0">
                                          <p:val>
                                            <p:strVal val="#ppt_x-#ppt_w*1.125000"/>
                                          </p:val>
                                        </p:tav>
                                        <p:tav tm="100000">
                                          <p:val>
                                            <p:strVal val="#ppt_x"/>
                                          </p:val>
                                        </p:tav>
                                      </p:tavLst>
                                    </p:anim>
                                    <p:animEffect transition="in" filter="wipe(right)">
                                      <p:cBhvr>
                                        <p:cTn id="15" dur="500"/>
                                        <p:tgtEl>
                                          <p:spTgt spid="7"/>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600" fill="hold"/>
                                        <p:tgtEl>
                                          <p:spTgt spid="8"/>
                                        </p:tgtEl>
                                        <p:attrNameLst>
                                          <p:attrName>ppt_w</p:attrName>
                                        </p:attrNameLst>
                                      </p:cBhvr>
                                      <p:tavLst>
                                        <p:tav tm="0">
                                          <p:val>
                                            <p:fltVal val="0"/>
                                          </p:val>
                                        </p:tav>
                                        <p:tav tm="100000">
                                          <p:val>
                                            <p:strVal val="#ppt_w"/>
                                          </p:val>
                                        </p:tav>
                                      </p:tavLst>
                                    </p:anim>
                                    <p:anim calcmode="lin" valueType="num">
                                      <p:cBhvr>
                                        <p:cTn id="19" dur="600" fill="hold"/>
                                        <p:tgtEl>
                                          <p:spTgt spid="8"/>
                                        </p:tgtEl>
                                        <p:attrNameLst>
                                          <p:attrName>ppt_h</p:attrName>
                                        </p:attrNameLst>
                                      </p:cBhvr>
                                      <p:tavLst>
                                        <p:tav tm="0">
                                          <p:val>
                                            <p:fltVal val="0"/>
                                          </p:val>
                                        </p:tav>
                                        <p:tav tm="100000">
                                          <p:val>
                                            <p:strVal val="#ppt_h"/>
                                          </p:val>
                                        </p:tav>
                                      </p:tavLst>
                                    </p:anim>
                                    <p:animEffect transition="in" filter="fade">
                                      <p:cBhvr>
                                        <p:cTn id="20" dur="6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97200" y="1862667"/>
            <a:ext cx="6197600" cy="3132668"/>
          </a:xfrm>
          <a:prstGeom prst="rect">
            <a:avLst/>
          </a:prstGeom>
          <a:solidFill>
            <a:schemeClr val="bg1"/>
          </a:solidFill>
          <a:ln w="101600">
            <a:solidFill>
              <a:srgbClr val="141158"/>
            </a:solidFill>
          </a:ln>
          <a:effectLst>
            <a:outerShdw blurRad="381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820375" y="2528688"/>
            <a:ext cx="4551247" cy="1446550"/>
          </a:xfrm>
          <a:prstGeom prst="rect">
            <a:avLst/>
          </a:prstGeom>
          <a:noFill/>
        </p:spPr>
        <p:txBody>
          <a:bodyPr wrap="none" rtlCol="0">
            <a:spAutoFit/>
          </a:bodyPr>
          <a:lstStyle/>
          <a:p>
            <a:pPr algn="ctr"/>
            <a:r>
              <a:rPr lang="zh-CN" altLang="en-US" sz="8800" b="1" spc="-300" dirty="0">
                <a:solidFill>
                  <a:srgbClr val="141158"/>
                </a:solidFill>
                <a:latin typeface="+mj-ea"/>
                <a:ea typeface="+mj-ea"/>
              </a:rPr>
              <a:t>谢谢观看</a:t>
            </a:r>
          </a:p>
        </p:txBody>
      </p:sp>
      <p:sp>
        <p:nvSpPr>
          <p:cNvPr id="7" name="文本框 6"/>
          <p:cNvSpPr txBox="1"/>
          <p:nvPr/>
        </p:nvSpPr>
        <p:spPr>
          <a:xfrm>
            <a:off x="3920567" y="3760901"/>
            <a:ext cx="4350871" cy="523220"/>
          </a:xfrm>
          <a:prstGeom prst="rect">
            <a:avLst/>
          </a:prstGeom>
          <a:noFill/>
        </p:spPr>
        <p:txBody>
          <a:bodyPr wrap="none" rtlCol="0">
            <a:spAutoFit/>
          </a:bodyPr>
          <a:lstStyle/>
          <a:p>
            <a:pPr algn="ctr"/>
            <a:r>
              <a:rPr lang="en-US" altLang="zh-CN" sz="2800" b="1" spc="300" dirty="0">
                <a:solidFill>
                  <a:srgbClr val="141158"/>
                </a:solidFill>
                <a:latin typeface="+mj-ea"/>
                <a:ea typeface="+mj-ea"/>
              </a:rPr>
              <a:t>THANKS FOR WATCHING</a:t>
            </a:r>
            <a:endParaRPr lang="zh-CN" altLang="en-US" sz="2800" b="1" spc="300" dirty="0">
              <a:solidFill>
                <a:srgbClr val="141158"/>
              </a:solidFill>
              <a:latin typeface="+mj-ea"/>
              <a:ea typeface="+mj-ea"/>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anim calcmode="lin" valueType="num">
                                      <p:cBhvr>
                                        <p:cTn id="8" dur="600" fill="hold"/>
                                        <p:tgtEl>
                                          <p:spTgt spid="5"/>
                                        </p:tgtEl>
                                        <p:attrNameLst>
                                          <p:attrName>ppt_x</p:attrName>
                                        </p:attrNameLst>
                                      </p:cBhvr>
                                      <p:tavLst>
                                        <p:tav tm="0">
                                          <p:val>
                                            <p:strVal val="#ppt_x"/>
                                          </p:val>
                                        </p:tav>
                                        <p:tav tm="100000">
                                          <p:val>
                                            <p:strVal val="#ppt_x"/>
                                          </p:val>
                                        </p:tav>
                                      </p:tavLst>
                                    </p:anim>
                                    <p:anim calcmode="lin" valueType="num">
                                      <p:cBhvr>
                                        <p:cTn id="9" dur="6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53" presetClass="entr" presetSubtype="16" fill="hold" grpId="0" nodeType="afterEffect">
                                  <p:stCondLst>
                                    <p:cond delay="0"/>
                                  </p:stCondLst>
                                  <p:iterate type="lt">
                                    <p:tmPct val="20000"/>
                                  </p:iterate>
                                  <p:childTnLst>
                                    <p:set>
                                      <p:cBhvr>
                                        <p:cTn id="12" dur="1" fill="hold">
                                          <p:stCondLst>
                                            <p:cond delay="0"/>
                                          </p:stCondLst>
                                        </p:cTn>
                                        <p:tgtEl>
                                          <p:spTgt spid="6"/>
                                        </p:tgtEl>
                                        <p:attrNameLst>
                                          <p:attrName>style.visibility</p:attrName>
                                        </p:attrNameLst>
                                      </p:cBhvr>
                                      <p:to>
                                        <p:strVal val="visible"/>
                                      </p:to>
                                    </p:set>
                                    <p:anim calcmode="lin" valueType="num">
                                      <p:cBhvr>
                                        <p:cTn id="13" dur="400" fill="hold"/>
                                        <p:tgtEl>
                                          <p:spTgt spid="6"/>
                                        </p:tgtEl>
                                        <p:attrNameLst>
                                          <p:attrName>ppt_w</p:attrName>
                                        </p:attrNameLst>
                                      </p:cBhvr>
                                      <p:tavLst>
                                        <p:tav tm="0">
                                          <p:val>
                                            <p:fltVal val="0"/>
                                          </p:val>
                                        </p:tav>
                                        <p:tav tm="100000">
                                          <p:val>
                                            <p:strVal val="#ppt_w"/>
                                          </p:val>
                                        </p:tav>
                                      </p:tavLst>
                                    </p:anim>
                                    <p:anim calcmode="lin" valueType="num">
                                      <p:cBhvr>
                                        <p:cTn id="14" dur="400" fill="hold"/>
                                        <p:tgtEl>
                                          <p:spTgt spid="6"/>
                                        </p:tgtEl>
                                        <p:attrNameLst>
                                          <p:attrName>ppt_h</p:attrName>
                                        </p:attrNameLst>
                                      </p:cBhvr>
                                      <p:tavLst>
                                        <p:tav tm="0">
                                          <p:val>
                                            <p:fltVal val="0"/>
                                          </p:val>
                                        </p:tav>
                                        <p:tav tm="100000">
                                          <p:val>
                                            <p:strVal val="#ppt_h"/>
                                          </p:val>
                                        </p:tav>
                                      </p:tavLst>
                                    </p:anim>
                                    <p:animEffect transition="in" filter="fade">
                                      <p:cBhvr>
                                        <p:cTn id="15" dur="400"/>
                                        <p:tgtEl>
                                          <p:spTgt spid="6"/>
                                        </p:tgtEl>
                                      </p:cBhvr>
                                    </p:animEffect>
                                  </p:childTnLst>
                                </p:cTn>
                              </p:par>
                            </p:childTnLst>
                          </p:cTn>
                        </p:par>
                        <p:par>
                          <p:cTn id="16" fill="hold">
                            <p:stCondLst>
                              <p:cond delay="124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6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p:cNvSpPr>
            <a:spLocks noGrp="1"/>
          </p:cNvSpPr>
          <p:nvPr>
            <p:ph type="body" sz="quarter" idx="10"/>
          </p:nvPr>
        </p:nvSpPr>
        <p:spPr/>
        <p:txBody>
          <a:bodyPr/>
          <a:lstStyle/>
          <a:p>
            <a:r>
              <a:rPr lang="zh-CN" altLang="en-US" dirty="0"/>
              <a:t>研究背景</a:t>
            </a:r>
            <a:r>
              <a:rPr lang="en-US" altLang="zh-CN" dirty="0"/>
              <a:t>—</a:t>
            </a:r>
            <a:r>
              <a:rPr lang="zh-CN" altLang="en-US" dirty="0"/>
              <a:t>弹弹堂好玩！</a:t>
            </a:r>
          </a:p>
        </p:txBody>
      </p:sp>
      <p:sp>
        <p:nvSpPr>
          <p:cNvPr id="10" name="Rounded Rectangle 9"/>
          <p:cNvSpPr/>
          <p:nvPr/>
        </p:nvSpPr>
        <p:spPr>
          <a:xfrm>
            <a:off x="7758334" y="1866479"/>
            <a:ext cx="3248031" cy="1264334"/>
          </a:xfrm>
          <a:prstGeom prst="roundRect">
            <a:avLst>
              <a:gd name="adj" fmla="val 123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7758335" y="2389865"/>
            <a:ext cx="3248030" cy="0"/>
          </a:xfrm>
          <a:prstGeom prst="line">
            <a:avLst/>
          </a:prstGeom>
          <a:ln w="19050">
            <a:solidFill>
              <a:schemeClr val="bg1">
                <a:lumMod val="65000"/>
                <a:alpha val="20000"/>
              </a:schemeClr>
            </a:solidFill>
          </a:ln>
        </p:spPr>
        <p:style>
          <a:lnRef idx="1">
            <a:schemeClr val="accent1"/>
          </a:lnRef>
          <a:fillRef idx="0">
            <a:schemeClr val="accent1"/>
          </a:fillRef>
          <a:effectRef idx="0">
            <a:schemeClr val="accent1"/>
          </a:effectRef>
          <a:fontRef idx="minor">
            <a:schemeClr val="tx1"/>
          </a:fontRef>
        </p:style>
      </p:cxnSp>
      <p:sp>
        <p:nvSpPr>
          <p:cNvPr id="18" name="Title 3"/>
          <p:cNvSpPr txBox="1"/>
          <p:nvPr/>
        </p:nvSpPr>
        <p:spPr>
          <a:xfrm>
            <a:off x="8229760" y="2021469"/>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44546A"/>
                </a:solidFill>
                <a:latin typeface="+mn-ea"/>
              </a:defRPr>
            </a:lvl1pPr>
          </a:lstStyle>
          <a:p>
            <a:r>
              <a:rPr lang="zh-CN" altLang="en-US" sz="1400" dirty="0">
                <a:solidFill>
                  <a:srgbClr val="141158"/>
                </a:solidFill>
              </a:rPr>
              <a:t>弹弹堂时代的到来</a:t>
            </a:r>
          </a:p>
        </p:txBody>
      </p:sp>
      <p:sp>
        <p:nvSpPr>
          <p:cNvPr id="20" name="Oval 19"/>
          <p:cNvSpPr/>
          <p:nvPr/>
        </p:nvSpPr>
        <p:spPr>
          <a:xfrm>
            <a:off x="8027888" y="2057594"/>
            <a:ext cx="235527" cy="235527"/>
          </a:xfrm>
          <a:prstGeom prst="ellipse">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400" dirty="0"/>
              <a:t>1</a:t>
            </a:r>
          </a:p>
        </p:txBody>
      </p:sp>
      <p:sp>
        <p:nvSpPr>
          <p:cNvPr id="26" name="Rounded Rectangle 25"/>
          <p:cNvSpPr/>
          <p:nvPr/>
        </p:nvSpPr>
        <p:spPr>
          <a:xfrm>
            <a:off x="7758334" y="3338621"/>
            <a:ext cx="3248031" cy="1264334"/>
          </a:xfrm>
          <a:prstGeom prst="roundRect">
            <a:avLst>
              <a:gd name="adj" fmla="val 123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7758335" y="3862007"/>
            <a:ext cx="3248030" cy="0"/>
          </a:xfrm>
          <a:prstGeom prst="line">
            <a:avLst/>
          </a:prstGeom>
          <a:ln w="19050">
            <a:solidFill>
              <a:schemeClr val="bg1">
                <a:lumMod val="65000"/>
                <a:alpha val="20000"/>
              </a:schemeClr>
            </a:solidFill>
          </a:ln>
        </p:spPr>
        <p:style>
          <a:lnRef idx="1">
            <a:schemeClr val="accent1"/>
          </a:lnRef>
          <a:fillRef idx="0">
            <a:schemeClr val="accent1"/>
          </a:fillRef>
          <a:effectRef idx="0">
            <a:schemeClr val="accent1"/>
          </a:effectRef>
          <a:fontRef idx="minor">
            <a:schemeClr val="tx1"/>
          </a:fontRef>
        </p:style>
      </p:cxnSp>
      <p:sp>
        <p:nvSpPr>
          <p:cNvPr id="29" name="Title 3"/>
          <p:cNvSpPr txBox="1"/>
          <p:nvPr/>
        </p:nvSpPr>
        <p:spPr>
          <a:xfrm>
            <a:off x="8263415" y="3493611"/>
            <a:ext cx="23391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44546A"/>
                </a:solidFill>
                <a:latin typeface="+mn-ea"/>
              </a:defRPr>
            </a:lvl1pPr>
          </a:lstStyle>
          <a:p>
            <a:r>
              <a:rPr lang="zh-CN" altLang="en-US" sz="1400" dirty="0">
                <a:solidFill>
                  <a:srgbClr val="141158"/>
                </a:solidFill>
              </a:rPr>
              <a:t>二维非对称的抛物线形弹道</a:t>
            </a:r>
            <a:endParaRPr lang="en-US" sz="1400" dirty="0">
              <a:solidFill>
                <a:srgbClr val="141158"/>
              </a:solidFill>
            </a:endParaRPr>
          </a:p>
        </p:txBody>
      </p:sp>
      <p:sp>
        <p:nvSpPr>
          <p:cNvPr id="31" name="Oval 30"/>
          <p:cNvSpPr/>
          <p:nvPr/>
        </p:nvSpPr>
        <p:spPr>
          <a:xfrm>
            <a:off x="8027888" y="3529736"/>
            <a:ext cx="235527" cy="235527"/>
          </a:xfrm>
          <a:prstGeom prst="ellipse">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400" dirty="0"/>
              <a:t>2</a:t>
            </a:r>
          </a:p>
        </p:txBody>
      </p:sp>
      <p:sp>
        <p:nvSpPr>
          <p:cNvPr id="33" name="Rounded Rectangle 32"/>
          <p:cNvSpPr/>
          <p:nvPr/>
        </p:nvSpPr>
        <p:spPr>
          <a:xfrm>
            <a:off x="7758334" y="4805065"/>
            <a:ext cx="3248031" cy="1264334"/>
          </a:xfrm>
          <a:prstGeom prst="roundRect">
            <a:avLst>
              <a:gd name="adj" fmla="val 1231"/>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7758335" y="5328451"/>
            <a:ext cx="3248030" cy="0"/>
          </a:xfrm>
          <a:prstGeom prst="line">
            <a:avLst/>
          </a:prstGeom>
          <a:ln w="19050">
            <a:solidFill>
              <a:schemeClr val="bg1">
                <a:lumMod val="65000"/>
                <a:alpha val="20000"/>
              </a:schemeClr>
            </a:solidFill>
          </a:ln>
        </p:spPr>
        <p:style>
          <a:lnRef idx="1">
            <a:schemeClr val="accent1"/>
          </a:lnRef>
          <a:fillRef idx="0">
            <a:schemeClr val="accent1"/>
          </a:fillRef>
          <a:effectRef idx="0">
            <a:schemeClr val="accent1"/>
          </a:effectRef>
          <a:fontRef idx="minor">
            <a:schemeClr val="tx1"/>
          </a:fontRef>
        </p:style>
      </p:cxnSp>
      <p:sp>
        <p:nvSpPr>
          <p:cNvPr id="36" name="Title 3"/>
          <p:cNvSpPr txBox="1"/>
          <p:nvPr/>
        </p:nvSpPr>
        <p:spPr>
          <a:xfrm>
            <a:off x="8263415" y="4960055"/>
            <a:ext cx="23823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44546A"/>
                </a:solidFill>
                <a:latin typeface="+mn-ea"/>
              </a:defRPr>
            </a:lvl1pPr>
          </a:lstStyle>
          <a:p>
            <a:r>
              <a:rPr lang="zh-CN" altLang="en-US" sz="1400" dirty="0">
                <a:solidFill>
                  <a:srgbClr val="141158"/>
                </a:solidFill>
              </a:rPr>
              <a:t>游戏好玩，但</a:t>
            </a:r>
            <a:r>
              <a:rPr lang="en-US" altLang="zh-CN" sz="1400" dirty="0">
                <a:solidFill>
                  <a:srgbClr val="141158"/>
                </a:solidFill>
              </a:rPr>
              <a:t>——</a:t>
            </a:r>
            <a:r>
              <a:rPr lang="zh-CN" altLang="en-US" sz="1400" dirty="0">
                <a:solidFill>
                  <a:srgbClr val="141158"/>
                </a:solidFill>
              </a:rPr>
              <a:t>打中很难</a:t>
            </a:r>
            <a:endParaRPr lang="en-US" sz="1400" dirty="0">
              <a:solidFill>
                <a:srgbClr val="141158"/>
              </a:solidFill>
            </a:endParaRPr>
          </a:p>
        </p:txBody>
      </p:sp>
      <p:sp>
        <p:nvSpPr>
          <p:cNvPr id="38" name="Oval 37"/>
          <p:cNvSpPr/>
          <p:nvPr/>
        </p:nvSpPr>
        <p:spPr>
          <a:xfrm>
            <a:off x="8027888" y="4996180"/>
            <a:ext cx="235527" cy="235527"/>
          </a:xfrm>
          <a:prstGeom prst="ellipse">
            <a:avLst/>
          </a:prstGeom>
          <a:solidFill>
            <a:srgbClr val="14115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400" dirty="0"/>
              <a:t>3</a:t>
            </a:r>
          </a:p>
        </p:txBody>
      </p:sp>
      <p:sp>
        <p:nvSpPr>
          <p:cNvPr id="42" name="文本框 41"/>
          <p:cNvSpPr txBox="1"/>
          <p:nvPr/>
        </p:nvSpPr>
        <p:spPr>
          <a:xfrm>
            <a:off x="1126025" y="5316257"/>
            <a:ext cx="6336873" cy="705834"/>
          </a:xfrm>
          <a:prstGeom prst="rect">
            <a:avLst/>
          </a:prstGeom>
          <a:noFill/>
        </p:spPr>
        <p:txBody>
          <a:bodyPr wrap="square" rtlCol="0">
            <a:spAutoFit/>
          </a:bodyPr>
          <a:lstStyle>
            <a:defPPr>
              <a:defRPr lang="zh-CN"/>
            </a:defPPr>
            <a:lvl1pPr algn="just">
              <a:lnSpc>
                <a:spcPct val="130000"/>
              </a:lnSpc>
              <a:defRPr sz="1600">
                <a:solidFill>
                  <a:schemeClr val="bg1"/>
                </a:solidFill>
              </a:defRPr>
            </a:lvl1pPr>
          </a:lstStyle>
          <a:p>
            <a:pPr>
              <a:lnSpc>
                <a:spcPct val="150000"/>
              </a:lnSpc>
            </a:pPr>
            <a:r>
              <a:rPr lang="zh-CN" altLang="en-US" sz="1400" dirty="0"/>
              <a:t>星尘辅助专注于弹射类游戏的高精度力度计算，为您提供全方位的辅助打击服务。我们拥有优秀的程序设计团队、严谨的逻辑思维，为您带来战斗的胜利。</a:t>
            </a:r>
          </a:p>
        </p:txBody>
      </p:sp>
      <p:sp>
        <p:nvSpPr>
          <p:cNvPr id="44" name="文本框 43"/>
          <p:cNvSpPr txBox="1"/>
          <p:nvPr/>
        </p:nvSpPr>
        <p:spPr>
          <a:xfrm>
            <a:off x="7931217" y="2438713"/>
            <a:ext cx="2902264" cy="618183"/>
          </a:xfrm>
          <a:prstGeom prst="rect">
            <a:avLst/>
          </a:prstGeom>
          <a:noFill/>
        </p:spPr>
        <p:txBody>
          <a:bodyPr wrap="square" rtlCol="0">
            <a:spAutoFit/>
          </a:bodyPr>
          <a:lstStyle/>
          <a:p>
            <a:pPr algn="just">
              <a:lnSpc>
                <a:spcPct val="150000"/>
              </a:lnSpc>
            </a:pPr>
            <a:r>
              <a:rPr lang="en-US" altLang="zh-CN" sz="1200" dirty="0">
                <a:solidFill>
                  <a:schemeClr val="tx1">
                    <a:lumMod val="75000"/>
                    <a:lumOff val="25000"/>
                  </a:schemeClr>
                </a:solidFill>
                <a:latin typeface="+mn-ea"/>
              </a:rPr>
              <a:t>2009</a:t>
            </a:r>
            <a:r>
              <a:rPr lang="zh-CN" altLang="en-US" sz="1200" dirty="0">
                <a:solidFill>
                  <a:schemeClr val="tx1">
                    <a:lumMod val="75000"/>
                    <a:lumOff val="25000"/>
                  </a:schemeClr>
                </a:solidFill>
                <a:latin typeface="+mn-ea"/>
              </a:rPr>
              <a:t>年，一款回合制、弹射类网页游戏，从各类休闲游戏中脱颖而出，风靡全球。</a:t>
            </a:r>
          </a:p>
        </p:txBody>
      </p:sp>
      <p:sp>
        <p:nvSpPr>
          <p:cNvPr id="45" name="文本框 44"/>
          <p:cNvSpPr txBox="1"/>
          <p:nvPr/>
        </p:nvSpPr>
        <p:spPr>
          <a:xfrm>
            <a:off x="7931217" y="3913064"/>
            <a:ext cx="2902264" cy="618183"/>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latin typeface="+mn-ea"/>
              </a:rPr>
              <a:t>其逼真的物理引擎、开炮动画、弹道轨迹、挖坑效果，赢得了无数玩家的芳心。</a:t>
            </a:r>
          </a:p>
        </p:txBody>
      </p:sp>
      <p:sp>
        <p:nvSpPr>
          <p:cNvPr id="46" name="文本框 45"/>
          <p:cNvSpPr txBox="1"/>
          <p:nvPr/>
        </p:nvSpPr>
        <p:spPr>
          <a:xfrm>
            <a:off x="7931217" y="5375760"/>
            <a:ext cx="2966082" cy="618183"/>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latin typeface="+mn-ea"/>
              </a:rPr>
              <a:t>然而，逼真的游戏体验背后是个极其复杂的物理模型，大量玩家抱怨完全打不准。</a:t>
            </a:r>
          </a:p>
        </p:txBody>
      </p:sp>
      <p:pic>
        <p:nvPicPr>
          <p:cNvPr id="3" name="图片 2">
            <a:extLst>
              <a:ext uri="{FF2B5EF4-FFF2-40B4-BE49-F238E27FC236}">
                <a16:creationId xmlns:a16="http://schemas.microsoft.com/office/drawing/2014/main" id="{D965410D-5258-4085-91B7-71829F96F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359" y="1875258"/>
            <a:ext cx="5516104" cy="3102808"/>
          </a:xfrm>
          <a:prstGeom prst="rect">
            <a:avLst/>
          </a:prstGeom>
        </p:spPr>
      </p:pic>
      <p:sp>
        <p:nvSpPr>
          <p:cNvPr id="41" name="Rectangle 36"/>
          <p:cNvSpPr>
            <a:spLocks noChangeArrowheads="1"/>
          </p:cNvSpPr>
          <p:nvPr/>
        </p:nvSpPr>
        <p:spPr bwMode="auto">
          <a:xfrm>
            <a:off x="2481291" y="4978066"/>
            <a:ext cx="3818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FFFF00"/>
                </a:solidFill>
                <a:latin typeface="+mn-ea"/>
                <a:sym typeface="Arial" panose="020B0604020202020204" pitchFamily="34" charset="0"/>
              </a:rPr>
              <a:t>Stardust &amp; Auxiliary Tools</a:t>
            </a:r>
            <a:endParaRPr lang="zh-CN" altLang="en-US" sz="2400" b="1" dirty="0">
              <a:solidFill>
                <a:srgbClr val="FFFF00"/>
              </a:solidFill>
              <a:latin typeface="+mn-ea"/>
              <a:sym typeface="Arial" panose="020B0604020202020204" pitchFamily="34" charset="0"/>
            </a:endParaRPr>
          </a:p>
        </p:txBody>
      </p:sp>
      <p:sp>
        <p:nvSpPr>
          <p:cNvPr id="21" name="矩形 20">
            <a:extLst>
              <a:ext uri="{FF2B5EF4-FFF2-40B4-BE49-F238E27FC236}">
                <a16:creationId xmlns:a16="http://schemas.microsoft.com/office/drawing/2014/main" id="{53ED4D8E-A894-4607-A461-C1CB0568C5A5}"/>
              </a:ext>
            </a:extLst>
          </p:cNvPr>
          <p:cNvSpPr/>
          <p:nvPr/>
        </p:nvSpPr>
        <p:spPr>
          <a:xfrm>
            <a:off x="67112" y="6586558"/>
            <a:ext cx="12063368"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这款游戏确实好玩，但是要想玩好，是真的难上加难。</a:t>
            </a:r>
            <a:endParaRPr lang="zh-CN" altLang="en-US" sz="1600" dirty="0">
              <a:sym typeface="+mn-ea"/>
            </a:endParaRP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00"/>
                                        <p:tgtEl>
                                          <p:spTgt spid="42"/>
                                        </p:tgtEl>
                                      </p:cBhvr>
                                    </p:animEffect>
                                    <p:anim calcmode="lin" valueType="num">
                                      <p:cBhvr>
                                        <p:cTn id="8" dur="700" fill="hold"/>
                                        <p:tgtEl>
                                          <p:spTgt spid="42"/>
                                        </p:tgtEl>
                                        <p:attrNameLst>
                                          <p:attrName>ppt_x</p:attrName>
                                        </p:attrNameLst>
                                      </p:cBhvr>
                                      <p:tavLst>
                                        <p:tav tm="0">
                                          <p:val>
                                            <p:strVal val="#ppt_x"/>
                                          </p:val>
                                        </p:tav>
                                        <p:tav tm="100000">
                                          <p:val>
                                            <p:strVal val="#ppt_x"/>
                                          </p:val>
                                        </p:tav>
                                      </p:tavLst>
                                    </p:anim>
                                    <p:anim calcmode="lin" valueType="num">
                                      <p:cBhvr>
                                        <p:cTn id="9" dur="70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2" presetClass="entr" presetSubtype="8"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par>
                          <p:cTn id="14" fill="hold">
                            <p:stCondLst>
                              <p:cond delay="1200"/>
                            </p:stCondLst>
                            <p:childTnLst>
                              <p:par>
                                <p:cTn id="15" presetID="1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ppt_x</p:attrName>
                                        </p:attrNameLst>
                                      </p:cBhvr>
                                      <p:tavLst>
                                        <p:tav tm="0">
                                          <p:val>
                                            <p:strVal val="#ppt_x-#ppt_w*1.125000"/>
                                          </p:val>
                                        </p:tav>
                                        <p:tav tm="100000">
                                          <p:val>
                                            <p:strVal val="#ppt_x"/>
                                          </p:val>
                                        </p:tav>
                                      </p:tavLst>
                                    </p:anim>
                                    <p:animEffect transition="in" filter="wipe(right)">
                                      <p:cBhvr>
                                        <p:cTn id="18" dur="500"/>
                                        <p:tgtEl>
                                          <p:spTgt spid="10"/>
                                        </p:tgtEl>
                                      </p:cBhvr>
                                    </p:animEffect>
                                  </p:childTnLst>
                                </p:cTn>
                              </p:par>
                              <p:par>
                                <p:cTn id="19" presetID="12" presetClass="entr" presetSubtype="8"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p:tgtEl>
                                          <p:spTgt spid="18"/>
                                        </p:tgtEl>
                                        <p:attrNameLst>
                                          <p:attrName>ppt_x</p:attrName>
                                        </p:attrNameLst>
                                      </p:cBhvr>
                                      <p:tavLst>
                                        <p:tav tm="0">
                                          <p:val>
                                            <p:strVal val="#ppt_x-#ppt_w*1.125000"/>
                                          </p:val>
                                        </p:tav>
                                        <p:tav tm="100000">
                                          <p:val>
                                            <p:strVal val="#ppt_x"/>
                                          </p:val>
                                        </p:tav>
                                      </p:tavLst>
                                    </p:anim>
                                    <p:animEffect transition="in" filter="wipe(right)">
                                      <p:cBhvr>
                                        <p:cTn id="26" dur="500"/>
                                        <p:tgtEl>
                                          <p:spTgt spid="18"/>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p:tgtEl>
                                          <p:spTgt spid="20"/>
                                        </p:tgtEl>
                                        <p:attrNameLst>
                                          <p:attrName>ppt_x</p:attrName>
                                        </p:attrNameLst>
                                      </p:cBhvr>
                                      <p:tavLst>
                                        <p:tav tm="0">
                                          <p:val>
                                            <p:strVal val="#ppt_x-#ppt_w*1.125000"/>
                                          </p:val>
                                        </p:tav>
                                        <p:tav tm="100000">
                                          <p:val>
                                            <p:strVal val="#ppt_x"/>
                                          </p:val>
                                        </p:tav>
                                      </p:tavLst>
                                    </p:anim>
                                    <p:animEffect transition="in" filter="wipe(right)">
                                      <p:cBhvr>
                                        <p:cTn id="30" dur="500"/>
                                        <p:tgtEl>
                                          <p:spTgt spid="20"/>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p:tgtEl>
                                          <p:spTgt spid="44"/>
                                        </p:tgtEl>
                                        <p:attrNameLst>
                                          <p:attrName>ppt_x</p:attrName>
                                        </p:attrNameLst>
                                      </p:cBhvr>
                                      <p:tavLst>
                                        <p:tav tm="0">
                                          <p:val>
                                            <p:strVal val="#ppt_x-#ppt_w*1.125000"/>
                                          </p:val>
                                        </p:tav>
                                        <p:tav tm="100000">
                                          <p:val>
                                            <p:strVal val="#ppt_x"/>
                                          </p:val>
                                        </p:tav>
                                      </p:tavLst>
                                    </p:anim>
                                    <p:animEffect transition="in" filter="wipe(right)">
                                      <p:cBhvr>
                                        <p:cTn id="34" dur="500"/>
                                        <p:tgtEl>
                                          <p:spTgt spid="44"/>
                                        </p:tgtEl>
                                      </p:cBhvr>
                                    </p:animEffect>
                                  </p:childTnLst>
                                </p:cTn>
                              </p:par>
                            </p:childTnLst>
                          </p:cTn>
                        </p:par>
                        <p:par>
                          <p:cTn id="35" fill="hold">
                            <p:stCondLst>
                              <p:cond delay="1700"/>
                            </p:stCondLst>
                            <p:childTnLst>
                              <p:par>
                                <p:cTn id="36" presetID="12" presetClass="entr" presetSubtype="8"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p:tgtEl>
                                          <p:spTgt spid="26"/>
                                        </p:tgtEl>
                                        <p:attrNameLst>
                                          <p:attrName>ppt_x</p:attrName>
                                        </p:attrNameLst>
                                      </p:cBhvr>
                                      <p:tavLst>
                                        <p:tav tm="0">
                                          <p:val>
                                            <p:strVal val="#ppt_x-#ppt_w*1.125000"/>
                                          </p:val>
                                        </p:tav>
                                        <p:tav tm="100000">
                                          <p:val>
                                            <p:strVal val="#ppt_x"/>
                                          </p:val>
                                        </p:tav>
                                      </p:tavLst>
                                    </p:anim>
                                    <p:animEffect transition="in" filter="wipe(right)">
                                      <p:cBhvr>
                                        <p:cTn id="39" dur="500"/>
                                        <p:tgtEl>
                                          <p:spTgt spid="26"/>
                                        </p:tgtEl>
                                      </p:cBhvr>
                                    </p:animEffect>
                                  </p:childTnLst>
                                </p:cTn>
                              </p:par>
                              <p:par>
                                <p:cTn id="40" presetID="12" presetClass="entr" presetSubtype="8"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p:tgtEl>
                                          <p:spTgt spid="27"/>
                                        </p:tgtEl>
                                        <p:attrNameLst>
                                          <p:attrName>ppt_x</p:attrName>
                                        </p:attrNameLst>
                                      </p:cBhvr>
                                      <p:tavLst>
                                        <p:tav tm="0">
                                          <p:val>
                                            <p:strVal val="#ppt_x-#ppt_w*1.125000"/>
                                          </p:val>
                                        </p:tav>
                                        <p:tav tm="100000">
                                          <p:val>
                                            <p:strVal val="#ppt_x"/>
                                          </p:val>
                                        </p:tav>
                                      </p:tavLst>
                                    </p:anim>
                                    <p:animEffect transition="in" filter="wipe(right)">
                                      <p:cBhvr>
                                        <p:cTn id="43" dur="500"/>
                                        <p:tgtEl>
                                          <p:spTgt spid="27"/>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p:tgtEl>
                                          <p:spTgt spid="29"/>
                                        </p:tgtEl>
                                        <p:attrNameLst>
                                          <p:attrName>ppt_x</p:attrName>
                                        </p:attrNameLst>
                                      </p:cBhvr>
                                      <p:tavLst>
                                        <p:tav tm="0">
                                          <p:val>
                                            <p:strVal val="#ppt_x-#ppt_w*1.125000"/>
                                          </p:val>
                                        </p:tav>
                                        <p:tav tm="100000">
                                          <p:val>
                                            <p:strVal val="#ppt_x"/>
                                          </p:val>
                                        </p:tav>
                                      </p:tavLst>
                                    </p:anim>
                                    <p:animEffect transition="in" filter="wipe(right)">
                                      <p:cBhvr>
                                        <p:cTn id="47" dur="500"/>
                                        <p:tgtEl>
                                          <p:spTgt spid="29"/>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500"/>
                                        <p:tgtEl>
                                          <p:spTgt spid="31"/>
                                        </p:tgtEl>
                                        <p:attrNameLst>
                                          <p:attrName>ppt_x</p:attrName>
                                        </p:attrNameLst>
                                      </p:cBhvr>
                                      <p:tavLst>
                                        <p:tav tm="0">
                                          <p:val>
                                            <p:strVal val="#ppt_x-#ppt_w*1.125000"/>
                                          </p:val>
                                        </p:tav>
                                        <p:tav tm="100000">
                                          <p:val>
                                            <p:strVal val="#ppt_x"/>
                                          </p:val>
                                        </p:tav>
                                      </p:tavLst>
                                    </p:anim>
                                    <p:animEffect transition="in" filter="wipe(right)">
                                      <p:cBhvr>
                                        <p:cTn id="51" dur="500"/>
                                        <p:tgtEl>
                                          <p:spTgt spid="31"/>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p:tgtEl>
                                          <p:spTgt spid="45"/>
                                        </p:tgtEl>
                                        <p:attrNameLst>
                                          <p:attrName>ppt_x</p:attrName>
                                        </p:attrNameLst>
                                      </p:cBhvr>
                                      <p:tavLst>
                                        <p:tav tm="0">
                                          <p:val>
                                            <p:strVal val="#ppt_x-#ppt_w*1.125000"/>
                                          </p:val>
                                        </p:tav>
                                        <p:tav tm="100000">
                                          <p:val>
                                            <p:strVal val="#ppt_x"/>
                                          </p:val>
                                        </p:tav>
                                      </p:tavLst>
                                    </p:anim>
                                    <p:animEffect transition="in" filter="wipe(right)">
                                      <p:cBhvr>
                                        <p:cTn id="55" dur="500"/>
                                        <p:tgtEl>
                                          <p:spTgt spid="45"/>
                                        </p:tgtEl>
                                      </p:cBhvr>
                                    </p:animEffect>
                                  </p:childTnLst>
                                </p:cTn>
                              </p:par>
                            </p:childTnLst>
                          </p:cTn>
                        </p:par>
                        <p:par>
                          <p:cTn id="56" fill="hold">
                            <p:stCondLst>
                              <p:cond delay="2200"/>
                            </p:stCondLst>
                            <p:childTnLst>
                              <p:par>
                                <p:cTn id="57" presetID="1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400"/>
                                        <p:tgtEl>
                                          <p:spTgt spid="33"/>
                                        </p:tgtEl>
                                        <p:attrNameLst>
                                          <p:attrName>ppt_x</p:attrName>
                                        </p:attrNameLst>
                                      </p:cBhvr>
                                      <p:tavLst>
                                        <p:tav tm="0">
                                          <p:val>
                                            <p:strVal val="#ppt_x-#ppt_w*1.125000"/>
                                          </p:val>
                                        </p:tav>
                                        <p:tav tm="100000">
                                          <p:val>
                                            <p:strVal val="#ppt_x"/>
                                          </p:val>
                                        </p:tav>
                                      </p:tavLst>
                                    </p:anim>
                                    <p:animEffect transition="in" filter="wipe(right)">
                                      <p:cBhvr>
                                        <p:cTn id="60" dur="400"/>
                                        <p:tgtEl>
                                          <p:spTgt spid="33"/>
                                        </p:tgtEl>
                                      </p:cBhvr>
                                    </p:animEffect>
                                  </p:childTnLst>
                                </p:cTn>
                              </p:par>
                              <p:par>
                                <p:cTn id="61" presetID="12" presetClass="entr" presetSubtype="8"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400"/>
                                        <p:tgtEl>
                                          <p:spTgt spid="34"/>
                                        </p:tgtEl>
                                        <p:attrNameLst>
                                          <p:attrName>ppt_x</p:attrName>
                                        </p:attrNameLst>
                                      </p:cBhvr>
                                      <p:tavLst>
                                        <p:tav tm="0">
                                          <p:val>
                                            <p:strVal val="#ppt_x-#ppt_w*1.125000"/>
                                          </p:val>
                                        </p:tav>
                                        <p:tav tm="100000">
                                          <p:val>
                                            <p:strVal val="#ppt_x"/>
                                          </p:val>
                                        </p:tav>
                                      </p:tavLst>
                                    </p:anim>
                                    <p:animEffect transition="in" filter="wipe(right)">
                                      <p:cBhvr>
                                        <p:cTn id="64" dur="400"/>
                                        <p:tgtEl>
                                          <p:spTgt spid="34"/>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400"/>
                                        <p:tgtEl>
                                          <p:spTgt spid="36"/>
                                        </p:tgtEl>
                                        <p:attrNameLst>
                                          <p:attrName>ppt_x</p:attrName>
                                        </p:attrNameLst>
                                      </p:cBhvr>
                                      <p:tavLst>
                                        <p:tav tm="0">
                                          <p:val>
                                            <p:strVal val="#ppt_x-#ppt_w*1.125000"/>
                                          </p:val>
                                        </p:tav>
                                        <p:tav tm="100000">
                                          <p:val>
                                            <p:strVal val="#ppt_x"/>
                                          </p:val>
                                        </p:tav>
                                      </p:tavLst>
                                    </p:anim>
                                    <p:animEffect transition="in" filter="wipe(right)">
                                      <p:cBhvr>
                                        <p:cTn id="68" dur="400"/>
                                        <p:tgtEl>
                                          <p:spTgt spid="36"/>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400"/>
                                        <p:tgtEl>
                                          <p:spTgt spid="38"/>
                                        </p:tgtEl>
                                        <p:attrNameLst>
                                          <p:attrName>ppt_x</p:attrName>
                                        </p:attrNameLst>
                                      </p:cBhvr>
                                      <p:tavLst>
                                        <p:tav tm="0">
                                          <p:val>
                                            <p:strVal val="#ppt_x-#ppt_w*1.125000"/>
                                          </p:val>
                                        </p:tav>
                                        <p:tav tm="100000">
                                          <p:val>
                                            <p:strVal val="#ppt_x"/>
                                          </p:val>
                                        </p:tav>
                                      </p:tavLst>
                                    </p:anim>
                                    <p:animEffect transition="in" filter="wipe(right)">
                                      <p:cBhvr>
                                        <p:cTn id="72" dur="400"/>
                                        <p:tgtEl>
                                          <p:spTgt spid="38"/>
                                        </p:tgtEl>
                                      </p:cBhvr>
                                    </p:animEffect>
                                  </p:childTnLst>
                                </p:cTn>
                              </p:par>
                              <p:par>
                                <p:cTn id="73" presetID="12" presetClass="entr" presetSubtype="8"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400"/>
                                        <p:tgtEl>
                                          <p:spTgt spid="46"/>
                                        </p:tgtEl>
                                        <p:attrNameLst>
                                          <p:attrName>ppt_x</p:attrName>
                                        </p:attrNameLst>
                                      </p:cBhvr>
                                      <p:tavLst>
                                        <p:tav tm="0">
                                          <p:val>
                                            <p:strVal val="#ppt_x-#ppt_w*1.125000"/>
                                          </p:val>
                                        </p:tav>
                                        <p:tav tm="100000">
                                          <p:val>
                                            <p:strVal val="#ppt_x"/>
                                          </p:val>
                                        </p:tav>
                                      </p:tavLst>
                                    </p:anim>
                                    <p:animEffect transition="in" filter="wipe(right)">
                                      <p:cBhvr>
                                        <p:cTn id="76" dur="4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20" grpId="0" animBg="1"/>
      <p:bldP spid="26" grpId="0" animBg="1"/>
      <p:bldP spid="29" grpId="0"/>
      <p:bldP spid="31" grpId="0" animBg="1"/>
      <p:bldP spid="33" grpId="0" animBg="1"/>
      <p:bldP spid="36" grpId="0"/>
      <p:bldP spid="38" grpId="0" animBg="1"/>
      <p:bldP spid="42" grpId="0"/>
      <p:bldP spid="44" grpId="0"/>
      <p:bldP spid="45" grpId="0"/>
      <p:bldP spid="46"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3275"/>
          <p:cNvSpPr/>
          <p:nvPr/>
        </p:nvSpPr>
        <p:spPr bwMode="auto">
          <a:xfrm>
            <a:off x="44477" y="2130332"/>
            <a:ext cx="2410069" cy="4291765"/>
          </a:xfrm>
          <a:custGeom>
            <a:avLst/>
            <a:gdLst/>
            <a:ahLst/>
            <a:cxnLst>
              <a:cxn ang="0">
                <a:pos x="1408" y="0"/>
              </a:cxn>
              <a:cxn ang="0">
                <a:pos x="804" y="261"/>
              </a:cxn>
              <a:cxn ang="0">
                <a:pos x="796" y="245"/>
              </a:cxn>
              <a:cxn ang="0">
                <a:pos x="697" y="287"/>
              </a:cxn>
              <a:cxn ang="0">
                <a:pos x="666" y="233"/>
              </a:cxn>
              <a:cxn ang="0">
                <a:pos x="666" y="233"/>
              </a:cxn>
              <a:cxn ang="0">
                <a:pos x="664" y="230"/>
              </a:cxn>
              <a:cxn ang="0">
                <a:pos x="664" y="230"/>
              </a:cxn>
              <a:cxn ang="0">
                <a:pos x="666" y="228"/>
              </a:cxn>
              <a:cxn ang="0">
                <a:pos x="666" y="228"/>
              </a:cxn>
              <a:cxn ang="0">
                <a:pos x="674" y="218"/>
              </a:cxn>
              <a:cxn ang="0">
                <a:pos x="679" y="207"/>
              </a:cxn>
              <a:cxn ang="0">
                <a:pos x="679" y="194"/>
              </a:cxn>
              <a:cxn ang="0">
                <a:pos x="679" y="189"/>
              </a:cxn>
              <a:cxn ang="0">
                <a:pos x="677" y="183"/>
              </a:cxn>
              <a:cxn ang="0">
                <a:pos x="677" y="183"/>
              </a:cxn>
              <a:cxn ang="0">
                <a:pos x="674" y="178"/>
              </a:cxn>
              <a:cxn ang="0">
                <a:pos x="669" y="173"/>
              </a:cxn>
              <a:cxn ang="0">
                <a:pos x="661" y="165"/>
              </a:cxn>
              <a:cxn ang="0">
                <a:pos x="648" y="160"/>
              </a:cxn>
              <a:cxn ang="0">
                <a:pos x="635" y="158"/>
              </a:cxn>
              <a:cxn ang="0">
                <a:pos x="635" y="158"/>
              </a:cxn>
              <a:cxn ang="0">
                <a:pos x="620" y="161"/>
              </a:cxn>
              <a:cxn ang="0">
                <a:pos x="620" y="161"/>
              </a:cxn>
              <a:cxn ang="0">
                <a:pos x="609" y="165"/>
              </a:cxn>
              <a:cxn ang="0">
                <a:pos x="609" y="165"/>
              </a:cxn>
              <a:cxn ang="0">
                <a:pos x="597" y="171"/>
              </a:cxn>
              <a:cxn ang="0">
                <a:pos x="597" y="171"/>
              </a:cxn>
              <a:cxn ang="0">
                <a:pos x="591" y="176"/>
              </a:cxn>
              <a:cxn ang="0">
                <a:pos x="584" y="183"/>
              </a:cxn>
              <a:cxn ang="0">
                <a:pos x="579" y="189"/>
              </a:cxn>
              <a:cxn ang="0">
                <a:pos x="576" y="196"/>
              </a:cxn>
              <a:cxn ang="0">
                <a:pos x="575" y="204"/>
              </a:cxn>
              <a:cxn ang="0">
                <a:pos x="573" y="210"/>
              </a:cxn>
              <a:cxn ang="0">
                <a:pos x="573" y="218"/>
              </a:cxn>
              <a:cxn ang="0">
                <a:pos x="576" y="227"/>
              </a:cxn>
              <a:cxn ang="0">
                <a:pos x="576" y="227"/>
              </a:cxn>
              <a:cxn ang="0">
                <a:pos x="579" y="232"/>
              </a:cxn>
              <a:cxn ang="0">
                <a:pos x="583" y="236"/>
              </a:cxn>
              <a:cxn ang="0">
                <a:pos x="592" y="243"/>
              </a:cxn>
              <a:cxn ang="0">
                <a:pos x="604" y="248"/>
              </a:cxn>
              <a:cxn ang="0">
                <a:pos x="617" y="249"/>
              </a:cxn>
              <a:cxn ang="0">
                <a:pos x="617" y="249"/>
              </a:cxn>
              <a:cxn ang="0">
                <a:pos x="617" y="249"/>
              </a:cxn>
              <a:cxn ang="0">
                <a:pos x="617" y="249"/>
              </a:cxn>
              <a:cxn ang="0">
                <a:pos x="617" y="249"/>
              </a:cxn>
              <a:cxn ang="0">
                <a:pos x="617" y="249"/>
              </a:cxn>
              <a:cxn ang="0">
                <a:pos x="618" y="249"/>
              </a:cxn>
              <a:cxn ang="0">
                <a:pos x="620" y="253"/>
              </a:cxn>
              <a:cxn ang="0">
                <a:pos x="638" y="313"/>
              </a:cxn>
              <a:cxn ang="0">
                <a:pos x="537" y="357"/>
              </a:cxn>
              <a:cxn ang="0">
                <a:pos x="544" y="373"/>
              </a:cxn>
              <a:cxn ang="0">
                <a:pos x="0" y="608"/>
              </a:cxn>
              <a:cxn ang="0">
                <a:pos x="825" y="2518"/>
              </a:cxn>
              <a:cxn ang="0">
                <a:pos x="843" y="2510"/>
              </a:cxn>
              <a:cxn ang="0">
                <a:pos x="22" y="608"/>
              </a:cxn>
              <a:cxn ang="0">
                <a:pos x="1413" y="8"/>
              </a:cxn>
              <a:cxn ang="0">
                <a:pos x="1408" y="0"/>
              </a:cxn>
            </a:cxnLst>
            <a:rect l="0" t="0" r="r" b="b"/>
            <a:pathLst>
              <a:path w="1413" h="2518">
                <a:moveTo>
                  <a:pt x="1408" y="0"/>
                </a:moveTo>
                <a:lnTo>
                  <a:pt x="804" y="261"/>
                </a:lnTo>
                <a:lnTo>
                  <a:pt x="796" y="245"/>
                </a:lnTo>
                <a:lnTo>
                  <a:pt x="697" y="287"/>
                </a:lnTo>
                <a:lnTo>
                  <a:pt x="666" y="233"/>
                </a:lnTo>
                <a:lnTo>
                  <a:pt x="666" y="233"/>
                </a:lnTo>
                <a:lnTo>
                  <a:pt x="664" y="230"/>
                </a:lnTo>
                <a:lnTo>
                  <a:pt x="664" y="230"/>
                </a:lnTo>
                <a:lnTo>
                  <a:pt x="666" y="228"/>
                </a:lnTo>
                <a:lnTo>
                  <a:pt x="666" y="228"/>
                </a:lnTo>
                <a:lnTo>
                  <a:pt x="674" y="218"/>
                </a:lnTo>
                <a:lnTo>
                  <a:pt x="679" y="207"/>
                </a:lnTo>
                <a:lnTo>
                  <a:pt x="679" y="194"/>
                </a:lnTo>
                <a:lnTo>
                  <a:pt x="679" y="189"/>
                </a:lnTo>
                <a:lnTo>
                  <a:pt x="677" y="183"/>
                </a:lnTo>
                <a:lnTo>
                  <a:pt x="677" y="183"/>
                </a:lnTo>
                <a:lnTo>
                  <a:pt x="674" y="178"/>
                </a:lnTo>
                <a:lnTo>
                  <a:pt x="669" y="173"/>
                </a:lnTo>
                <a:lnTo>
                  <a:pt x="661" y="165"/>
                </a:lnTo>
                <a:lnTo>
                  <a:pt x="648" y="160"/>
                </a:lnTo>
                <a:lnTo>
                  <a:pt x="635" y="158"/>
                </a:lnTo>
                <a:lnTo>
                  <a:pt x="635" y="158"/>
                </a:lnTo>
                <a:lnTo>
                  <a:pt x="620" y="161"/>
                </a:lnTo>
                <a:lnTo>
                  <a:pt x="620" y="161"/>
                </a:lnTo>
                <a:lnTo>
                  <a:pt x="609" y="165"/>
                </a:lnTo>
                <a:lnTo>
                  <a:pt x="609" y="165"/>
                </a:lnTo>
                <a:lnTo>
                  <a:pt x="597" y="171"/>
                </a:lnTo>
                <a:lnTo>
                  <a:pt x="597" y="171"/>
                </a:lnTo>
                <a:lnTo>
                  <a:pt x="591" y="176"/>
                </a:lnTo>
                <a:lnTo>
                  <a:pt x="584" y="183"/>
                </a:lnTo>
                <a:lnTo>
                  <a:pt x="579" y="189"/>
                </a:lnTo>
                <a:lnTo>
                  <a:pt x="576" y="196"/>
                </a:lnTo>
                <a:lnTo>
                  <a:pt x="575" y="204"/>
                </a:lnTo>
                <a:lnTo>
                  <a:pt x="573" y="210"/>
                </a:lnTo>
                <a:lnTo>
                  <a:pt x="573" y="218"/>
                </a:lnTo>
                <a:lnTo>
                  <a:pt x="576" y="227"/>
                </a:lnTo>
                <a:lnTo>
                  <a:pt x="576" y="227"/>
                </a:lnTo>
                <a:lnTo>
                  <a:pt x="579" y="232"/>
                </a:lnTo>
                <a:lnTo>
                  <a:pt x="583" y="236"/>
                </a:lnTo>
                <a:lnTo>
                  <a:pt x="592" y="243"/>
                </a:lnTo>
                <a:lnTo>
                  <a:pt x="604" y="248"/>
                </a:lnTo>
                <a:lnTo>
                  <a:pt x="617" y="249"/>
                </a:lnTo>
                <a:lnTo>
                  <a:pt x="617" y="249"/>
                </a:lnTo>
                <a:lnTo>
                  <a:pt x="617" y="249"/>
                </a:lnTo>
                <a:lnTo>
                  <a:pt x="617" y="249"/>
                </a:lnTo>
                <a:lnTo>
                  <a:pt x="617" y="249"/>
                </a:lnTo>
                <a:lnTo>
                  <a:pt x="617" y="249"/>
                </a:lnTo>
                <a:lnTo>
                  <a:pt x="618" y="249"/>
                </a:lnTo>
                <a:lnTo>
                  <a:pt x="620" y="253"/>
                </a:lnTo>
                <a:lnTo>
                  <a:pt x="638" y="313"/>
                </a:lnTo>
                <a:lnTo>
                  <a:pt x="537" y="357"/>
                </a:lnTo>
                <a:lnTo>
                  <a:pt x="544" y="373"/>
                </a:lnTo>
                <a:lnTo>
                  <a:pt x="0" y="608"/>
                </a:lnTo>
                <a:lnTo>
                  <a:pt x="825" y="2518"/>
                </a:lnTo>
                <a:lnTo>
                  <a:pt x="843" y="2510"/>
                </a:lnTo>
                <a:lnTo>
                  <a:pt x="22" y="608"/>
                </a:lnTo>
                <a:lnTo>
                  <a:pt x="1413" y="8"/>
                </a:lnTo>
                <a:lnTo>
                  <a:pt x="1408" y="0"/>
                </a:lnTo>
              </a:path>
            </a:pathLst>
          </a:custGeom>
          <a:noFill/>
          <a:ln w="9525">
            <a:noFill/>
            <a:round/>
          </a:ln>
        </p:spPr>
        <p:txBody>
          <a:bodyPr vert="horz" wrap="square" lIns="121920" tIns="60960" rIns="121920" bIns="60960" numCol="1" anchor="t" anchorCtr="0" compatLnSpc="1"/>
          <a:lstStyle/>
          <a:p>
            <a:endParaRPr lang="en-US" sz="2400"/>
          </a:p>
        </p:txBody>
      </p:sp>
      <p:sp>
        <p:nvSpPr>
          <p:cNvPr id="325" name="Arc 324"/>
          <p:cNvSpPr/>
          <p:nvPr/>
        </p:nvSpPr>
        <p:spPr>
          <a:xfrm>
            <a:off x="4095736" y="1554200"/>
            <a:ext cx="2050223" cy="1564645"/>
          </a:xfrm>
          <a:prstGeom prst="arc">
            <a:avLst>
              <a:gd name="adj1" fmla="val 10867576"/>
              <a:gd name="adj2" fmla="val 18520614"/>
            </a:avLst>
          </a:prstGeom>
          <a:ln w="1905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nvGrpSpPr>
          <p:cNvPr id="9" name="Group 342"/>
          <p:cNvGrpSpPr/>
          <p:nvPr/>
        </p:nvGrpSpPr>
        <p:grpSpPr>
          <a:xfrm>
            <a:off x="5877601" y="5993753"/>
            <a:ext cx="384635" cy="384634"/>
            <a:chOff x="4643438" y="4071948"/>
            <a:chExt cx="288476" cy="288476"/>
          </a:xfrm>
          <a:solidFill>
            <a:srgbClr val="141158"/>
          </a:solidFill>
        </p:grpSpPr>
        <p:sp>
          <p:nvSpPr>
            <p:cNvPr id="330" name="Oval 329"/>
            <p:cNvSpPr/>
            <p:nvPr/>
          </p:nvSpPr>
          <p:spPr>
            <a:xfrm>
              <a:off x="4643438" y="4071948"/>
              <a:ext cx="288476" cy="288476"/>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Freeform 105"/>
            <p:cNvSpPr/>
            <p:nvPr/>
          </p:nvSpPr>
          <p:spPr bwMode="auto">
            <a:xfrm>
              <a:off x="4742079" y="416580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grpFill/>
            <a:ln w="9525">
              <a:noFill/>
              <a:round/>
            </a:ln>
          </p:spPr>
          <p:txBody>
            <a:bodyPr vert="horz" wrap="square" lIns="121920" tIns="60960" rIns="121920" bIns="60960" numCol="1" anchor="t" anchorCtr="0" compatLnSpc="1"/>
            <a:lstStyle/>
            <a:p>
              <a:endParaRPr lang="en-US" sz="2400">
                <a:solidFill>
                  <a:schemeClr val="bg1"/>
                </a:solidFill>
              </a:endParaRPr>
            </a:p>
          </p:txBody>
        </p:sp>
      </p:grpSp>
      <p:grpSp>
        <p:nvGrpSpPr>
          <p:cNvPr id="13" name="Group 333"/>
          <p:cNvGrpSpPr/>
          <p:nvPr/>
        </p:nvGrpSpPr>
        <p:grpSpPr>
          <a:xfrm>
            <a:off x="5877602" y="4850746"/>
            <a:ext cx="384635" cy="384634"/>
            <a:chOff x="4643438" y="3214692"/>
            <a:chExt cx="288476" cy="288476"/>
          </a:xfrm>
          <a:solidFill>
            <a:srgbClr val="141158"/>
          </a:solidFill>
        </p:grpSpPr>
        <p:sp>
          <p:nvSpPr>
            <p:cNvPr id="328" name="Oval 327"/>
            <p:cNvSpPr/>
            <p:nvPr/>
          </p:nvSpPr>
          <p:spPr>
            <a:xfrm>
              <a:off x="4643438" y="3214692"/>
              <a:ext cx="288476" cy="288476"/>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Freeform 105"/>
            <p:cNvSpPr/>
            <p:nvPr/>
          </p:nvSpPr>
          <p:spPr bwMode="auto">
            <a:xfrm>
              <a:off x="4739688" y="331067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grpFill/>
            <a:ln w="9525">
              <a:noFill/>
              <a:round/>
            </a:ln>
          </p:spPr>
          <p:txBody>
            <a:bodyPr vert="horz" wrap="square" lIns="121920" tIns="60960" rIns="121920" bIns="60960" numCol="1" anchor="t" anchorCtr="0" compatLnSpc="1"/>
            <a:lstStyle/>
            <a:p>
              <a:endParaRPr lang="en-US" sz="2400">
                <a:solidFill>
                  <a:schemeClr val="bg1"/>
                </a:solidFill>
              </a:endParaRPr>
            </a:p>
          </p:txBody>
        </p:sp>
      </p:grpSp>
      <p:sp>
        <p:nvSpPr>
          <p:cNvPr id="14" name="文本占位符 13"/>
          <p:cNvSpPr>
            <a:spLocks noGrp="1"/>
          </p:cNvSpPr>
          <p:nvPr>
            <p:ph type="body" sz="quarter" idx="10"/>
          </p:nvPr>
        </p:nvSpPr>
        <p:spPr/>
        <p:txBody>
          <a:bodyPr/>
          <a:lstStyle/>
          <a:p>
            <a:r>
              <a:rPr lang="zh-CN" altLang="en-US" dirty="0"/>
              <a:t>研究背景</a:t>
            </a:r>
            <a:r>
              <a:rPr lang="en-US" altLang="zh-CN" dirty="0"/>
              <a:t>—</a:t>
            </a:r>
            <a:r>
              <a:rPr lang="zh-CN" altLang="en-US" dirty="0"/>
              <a:t>弹弹堂好难！</a:t>
            </a:r>
          </a:p>
        </p:txBody>
      </p:sp>
      <p:sp>
        <p:nvSpPr>
          <p:cNvPr id="332" name="文本框 331"/>
          <p:cNvSpPr txBox="1"/>
          <p:nvPr/>
        </p:nvSpPr>
        <p:spPr>
          <a:xfrm>
            <a:off x="5871805" y="2266298"/>
            <a:ext cx="4851458" cy="1901483"/>
          </a:xfrm>
          <a:prstGeom prst="rect">
            <a:avLst/>
          </a:prstGeom>
          <a:noFill/>
        </p:spPr>
        <p:txBody>
          <a:bodyPr wrap="square" rtlCol="0">
            <a:spAutoFit/>
          </a:bodyPr>
          <a:lstStyle/>
          <a:p>
            <a:pPr algn="just">
              <a:lnSpc>
                <a:spcPct val="150000"/>
              </a:lnSpc>
            </a:pPr>
            <a:r>
              <a:rPr lang="zh-CN" altLang="en-US" sz="1600" dirty="0">
                <a:solidFill>
                  <a:schemeClr val="bg1"/>
                </a:solidFill>
              </a:rPr>
              <a:t>     之所以那么难，是因为玩家通过官方给出的一阶近似公式，只能预言水平方向上的离散的落地点，而且只给予玩家</a:t>
            </a:r>
            <a:r>
              <a:rPr lang="en-US" altLang="zh-CN" sz="1600" dirty="0">
                <a:solidFill>
                  <a:schemeClr val="bg1"/>
                </a:solidFill>
              </a:rPr>
              <a:t>10s</a:t>
            </a:r>
            <a:r>
              <a:rPr lang="zh-CN" altLang="en-US" sz="1600" dirty="0">
                <a:solidFill>
                  <a:schemeClr val="bg1"/>
                </a:solidFill>
              </a:rPr>
              <a:t>的心算口算时间，</a:t>
            </a:r>
            <a:r>
              <a:rPr lang="en-US" altLang="zh-CN" sz="1600" dirty="0">
                <a:solidFill>
                  <a:schemeClr val="bg1"/>
                </a:solidFill>
              </a:rPr>
              <a:t>10s</a:t>
            </a:r>
            <a:r>
              <a:rPr lang="zh-CN" altLang="en-US" sz="1600" dirty="0">
                <a:solidFill>
                  <a:schemeClr val="bg1"/>
                </a:solidFill>
              </a:rPr>
              <a:t>算不出来，就开不了炮；而即使算对了，也打不准非同一水平线上的玩家，只能预言炮弹大致的落地范围：</a:t>
            </a:r>
          </a:p>
        </p:txBody>
      </p:sp>
      <p:sp>
        <p:nvSpPr>
          <p:cNvPr id="333" name="Rectangle 36"/>
          <p:cNvSpPr>
            <a:spLocks noChangeArrowheads="1"/>
          </p:cNvSpPr>
          <p:nvPr/>
        </p:nvSpPr>
        <p:spPr bwMode="auto">
          <a:xfrm>
            <a:off x="5871805" y="1530255"/>
            <a:ext cx="48013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b="1" dirty="0">
                <a:solidFill>
                  <a:srgbClr val="FFFF00"/>
                </a:solidFill>
                <a:latin typeface="+mn-ea"/>
                <a:sym typeface="Arial" panose="020B0604020202020204" pitchFamily="34" charset="0"/>
              </a:rPr>
              <a:t>官方只给出一阶近似的计算公式：</a:t>
            </a:r>
          </a:p>
          <a:p>
            <a:r>
              <a:rPr lang="en-US" altLang="zh-CN" sz="1600" b="1" dirty="0">
                <a:solidFill>
                  <a:srgbClr val="FFFF00"/>
                </a:solidFill>
                <a:latin typeface="+mn-ea"/>
                <a:sym typeface="Arial" panose="020B0604020202020204" pitchFamily="34" charset="0"/>
              </a:rPr>
              <a:t>(</a:t>
            </a:r>
            <a:r>
              <a:rPr lang="zh-CN" altLang="en-US" sz="1600" b="1" dirty="0">
                <a:solidFill>
                  <a:srgbClr val="FFFF00"/>
                </a:solidFill>
                <a:latin typeface="+mn-ea"/>
                <a:sym typeface="Arial" panose="020B0604020202020204" pitchFamily="34" charset="0"/>
              </a:rPr>
              <a:t>如：高抛角度</a:t>
            </a:r>
            <a:r>
              <a:rPr lang="en-US" altLang="zh-CN" sz="1600" b="1" dirty="0">
                <a:solidFill>
                  <a:srgbClr val="FFFF00"/>
                </a:solidFill>
                <a:latin typeface="+mn-ea"/>
                <a:sym typeface="Arial" panose="020B0604020202020204" pitchFamily="34" charset="0"/>
              </a:rPr>
              <a:t>=90-x+2a)</a:t>
            </a:r>
            <a:endParaRPr lang="zh-CN" altLang="en-US" sz="1600" b="1" dirty="0">
              <a:solidFill>
                <a:srgbClr val="FFFF00"/>
              </a:solidFill>
              <a:latin typeface="+mn-ea"/>
              <a:sym typeface="Arial" panose="020B0604020202020204" pitchFamily="34" charset="0"/>
            </a:endParaRPr>
          </a:p>
        </p:txBody>
      </p:sp>
      <p:sp>
        <p:nvSpPr>
          <p:cNvPr id="334" name="文本框 333"/>
          <p:cNvSpPr txBox="1"/>
          <p:nvPr/>
        </p:nvSpPr>
        <p:spPr>
          <a:xfrm>
            <a:off x="6262235" y="4302283"/>
            <a:ext cx="4493994" cy="338554"/>
          </a:xfrm>
          <a:prstGeom prst="rect">
            <a:avLst/>
          </a:prstGeom>
          <a:noFill/>
        </p:spPr>
        <p:txBody>
          <a:bodyPr wrap="square" rtlCol="0">
            <a:spAutoFit/>
          </a:bodyPr>
          <a:lstStyle/>
          <a:p>
            <a:pPr>
              <a:buClr>
                <a:schemeClr val="tx1">
                  <a:lumMod val="75000"/>
                  <a:lumOff val="25000"/>
                </a:schemeClr>
              </a:buClr>
            </a:pPr>
            <a:r>
              <a:rPr lang="zh-CN" altLang="en-US" sz="1600" dirty="0">
                <a:solidFill>
                  <a:schemeClr val="bg1"/>
                </a:solidFill>
              </a:rPr>
              <a:t>落地点：</a:t>
            </a:r>
            <a:r>
              <a:rPr lang="zh-CN" altLang="en-US" sz="1600" dirty="0">
                <a:solidFill>
                  <a:srgbClr val="FFFF00"/>
                </a:solidFill>
              </a:rPr>
              <a:t>离散</a:t>
            </a:r>
            <a:endParaRPr lang="en-US" altLang="zh-CN" sz="1600" dirty="0">
              <a:solidFill>
                <a:srgbClr val="FFFF00"/>
              </a:solidFill>
            </a:endParaRPr>
          </a:p>
        </p:txBody>
      </p:sp>
      <p:sp>
        <p:nvSpPr>
          <p:cNvPr id="342" name="文本框 341"/>
          <p:cNvSpPr txBox="1"/>
          <p:nvPr/>
        </p:nvSpPr>
        <p:spPr>
          <a:xfrm>
            <a:off x="6262235" y="4873786"/>
            <a:ext cx="4493994" cy="338554"/>
          </a:xfrm>
          <a:prstGeom prst="rect">
            <a:avLst/>
          </a:prstGeom>
          <a:noFill/>
        </p:spPr>
        <p:txBody>
          <a:bodyPr wrap="square" rtlCol="0">
            <a:spAutoFit/>
          </a:bodyPr>
          <a:lstStyle/>
          <a:p>
            <a:pPr>
              <a:buClr>
                <a:schemeClr val="tx1">
                  <a:lumMod val="75000"/>
                  <a:lumOff val="25000"/>
                </a:schemeClr>
              </a:buClr>
            </a:pPr>
            <a:r>
              <a:rPr lang="zh-CN" altLang="en-US" sz="1600" dirty="0">
                <a:solidFill>
                  <a:schemeClr val="bg1"/>
                </a:solidFill>
              </a:rPr>
              <a:t>命中率：</a:t>
            </a:r>
            <a:r>
              <a:rPr lang="zh-CN" altLang="en-US" sz="1600" dirty="0">
                <a:solidFill>
                  <a:srgbClr val="FFFF00"/>
                </a:solidFill>
              </a:rPr>
              <a:t>极低</a:t>
            </a:r>
            <a:endParaRPr lang="en-US" altLang="zh-CN" sz="1600" dirty="0">
              <a:solidFill>
                <a:srgbClr val="FFFF00"/>
              </a:solidFill>
            </a:endParaRPr>
          </a:p>
        </p:txBody>
      </p:sp>
      <p:sp>
        <p:nvSpPr>
          <p:cNvPr id="343" name="文本框 342"/>
          <p:cNvSpPr txBox="1"/>
          <p:nvPr/>
        </p:nvSpPr>
        <p:spPr>
          <a:xfrm>
            <a:off x="6262235" y="5445289"/>
            <a:ext cx="4493994" cy="338554"/>
          </a:xfrm>
          <a:prstGeom prst="rect">
            <a:avLst/>
          </a:prstGeom>
          <a:noFill/>
        </p:spPr>
        <p:txBody>
          <a:bodyPr wrap="square" rtlCol="0">
            <a:spAutoFit/>
          </a:bodyPr>
          <a:lstStyle/>
          <a:p>
            <a:pPr>
              <a:buClr>
                <a:schemeClr val="tx1">
                  <a:lumMod val="75000"/>
                  <a:lumOff val="25000"/>
                </a:schemeClr>
              </a:buClr>
            </a:pPr>
            <a:r>
              <a:rPr lang="zh-CN" altLang="en-US" sz="1600" dirty="0">
                <a:solidFill>
                  <a:schemeClr val="bg1"/>
                </a:solidFill>
              </a:rPr>
              <a:t>适用范围：</a:t>
            </a:r>
            <a:r>
              <a:rPr lang="en-US" altLang="zh-CN" sz="1600" dirty="0">
                <a:solidFill>
                  <a:srgbClr val="FFFF00"/>
                </a:solidFill>
              </a:rPr>
              <a:t>0</a:t>
            </a:r>
            <a:r>
              <a:rPr lang="zh-CN" altLang="en-US" sz="1600" dirty="0">
                <a:solidFill>
                  <a:srgbClr val="FFFF00"/>
                </a:solidFill>
              </a:rPr>
              <a:t>高差</a:t>
            </a:r>
            <a:endParaRPr lang="en-US" altLang="zh-CN" sz="1600" dirty="0">
              <a:solidFill>
                <a:srgbClr val="FFFF00"/>
              </a:solidFill>
            </a:endParaRPr>
          </a:p>
        </p:txBody>
      </p:sp>
      <p:sp>
        <p:nvSpPr>
          <p:cNvPr id="344" name="文本框 343"/>
          <p:cNvSpPr txBox="1"/>
          <p:nvPr/>
        </p:nvSpPr>
        <p:spPr>
          <a:xfrm>
            <a:off x="6262234" y="6016793"/>
            <a:ext cx="4999323" cy="338554"/>
          </a:xfrm>
          <a:prstGeom prst="rect">
            <a:avLst/>
          </a:prstGeom>
          <a:noFill/>
        </p:spPr>
        <p:txBody>
          <a:bodyPr wrap="square" rtlCol="0">
            <a:spAutoFit/>
          </a:bodyPr>
          <a:lstStyle/>
          <a:p>
            <a:pPr>
              <a:buClr>
                <a:schemeClr val="tx1">
                  <a:lumMod val="75000"/>
                  <a:lumOff val="25000"/>
                </a:schemeClr>
              </a:buClr>
            </a:pPr>
            <a:r>
              <a:rPr lang="en-US" altLang="zh-CN" sz="1600" dirty="0">
                <a:solidFill>
                  <a:schemeClr val="bg1"/>
                </a:solidFill>
              </a:rPr>
              <a:t>10</a:t>
            </a:r>
            <a:r>
              <a:rPr lang="zh-CN" altLang="en-US" sz="1600" dirty="0">
                <a:solidFill>
                  <a:schemeClr val="bg1"/>
                </a:solidFill>
              </a:rPr>
              <a:t>秒内：</a:t>
            </a:r>
            <a:r>
              <a:rPr lang="zh-CN" altLang="en-US" sz="1600" dirty="0">
                <a:solidFill>
                  <a:srgbClr val="FFFF00"/>
                </a:solidFill>
              </a:rPr>
              <a:t>多数玩家在一回合时间之内无法完成口算</a:t>
            </a:r>
            <a:endParaRPr lang="en-US" altLang="zh-CN" sz="1600" dirty="0">
              <a:solidFill>
                <a:srgbClr val="FFFF00"/>
              </a:solidFill>
            </a:endParaRPr>
          </a:p>
        </p:txBody>
      </p:sp>
      <p:grpSp>
        <p:nvGrpSpPr>
          <p:cNvPr id="10" name="组合 9">
            <a:extLst>
              <a:ext uri="{FF2B5EF4-FFF2-40B4-BE49-F238E27FC236}">
                <a16:creationId xmlns:a16="http://schemas.microsoft.com/office/drawing/2014/main" id="{192E2811-CB04-40D9-974B-0C280F1D7230}"/>
              </a:ext>
            </a:extLst>
          </p:cNvPr>
          <p:cNvGrpSpPr/>
          <p:nvPr/>
        </p:nvGrpSpPr>
        <p:grpSpPr>
          <a:xfrm>
            <a:off x="326104" y="1299411"/>
            <a:ext cx="4851458" cy="5456295"/>
            <a:chOff x="326104" y="1299411"/>
            <a:chExt cx="4851458" cy="5456295"/>
          </a:xfrm>
        </p:grpSpPr>
        <p:sp>
          <p:nvSpPr>
            <p:cNvPr id="58" name="Freeform 3266"/>
            <p:cNvSpPr/>
            <p:nvPr/>
          </p:nvSpPr>
          <p:spPr bwMode="auto">
            <a:xfrm>
              <a:off x="2186761" y="4597458"/>
              <a:ext cx="2170049" cy="970778"/>
            </a:xfrm>
            <a:custGeom>
              <a:avLst/>
              <a:gdLst/>
              <a:ahLst/>
              <a:cxnLst>
                <a:cxn ang="0">
                  <a:pos x="4" y="446"/>
                </a:cxn>
                <a:cxn ang="0">
                  <a:pos x="1012" y="6"/>
                </a:cxn>
                <a:cxn ang="0">
                  <a:pos x="1010" y="0"/>
                </a:cxn>
                <a:cxn ang="0">
                  <a:pos x="0" y="441"/>
                </a:cxn>
                <a:cxn ang="0">
                  <a:pos x="4" y="446"/>
                </a:cxn>
              </a:cxnLst>
              <a:rect l="0" t="0" r="r" b="b"/>
              <a:pathLst>
                <a:path w="1012" h="446">
                  <a:moveTo>
                    <a:pt x="4" y="446"/>
                  </a:moveTo>
                  <a:lnTo>
                    <a:pt x="1012" y="6"/>
                  </a:lnTo>
                  <a:lnTo>
                    <a:pt x="1010" y="0"/>
                  </a:lnTo>
                  <a:lnTo>
                    <a:pt x="0" y="441"/>
                  </a:lnTo>
                  <a:lnTo>
                    <a:pt x="4" y="446"/>
                  </a:lnTo>
                  <a:close/>
                </a:path>
              </a:pathLst>
            </a:custGeom>
            <a:solidFill>
              <a:srgbClr val="000000"/>
            </a:solidFill>
            <a:ln w="9525">
              <a:noFill/>
              <a:round/>
            </a:ln>
          </p:spPr>
          <p:txBody>
            <a:bodyPr vert="horz" wrap="square" lIns="121920" tIns="60960" rIns="121920" bIns="60960" numCol="1" anchor="t" anchorCtr="0" compatLnSpc="1"/>
            <a:lstStyle/>
            <a:p>
              <a:endParaRPr lang="en-US" sz="2400"/>
            </a:p>
          </p:txBody>
        </p:sp>
        <p:sp>
          <p:nvSpPr>
            <p:cNvPr id="59" name="Freeform 3267"/>
            <p:cNvSpPr/>
            <p:nvPr/>
          </p:nvSpPr>
          <p:spPr bwMode="auto">
            <a:xfrm>
              <a:off x="2186761" y="4597458"/>
              <a:ext cx="2170049" cy="970778"/>
            </a:xfrm>
            <a:custGeom>
              <a:avLst/>
              <a:gdLst/>
              <a:ahLst/>
              <a:cxnLst>
                <a:cxn ang="0">
                  <a:pos x="4" y="446"/>
                </a:cxn>
                <a:cxn ang="0">
                  <a:pos x="1012" y="6"/>
                </a:cxn>
                <a:cxn ang="0">
                  <a:pos x="1010" y="0"/>
                </a:cxn>
                <a:cxn ang="0">
                  <a:pos x="0" y="441"/>
                </a:cxn>
                <a:cxn ang="0">
                  <a:pos x="4" y="446"/>
                </a:cxn>
              </a:cxnLst>
              <a:rect l="0" t="0" r="r" b="b"/>
              <a:pathLst>
                <a:path w="1012" h="446">
                  <a:moveTo>
                    <a:pt x="4" y="446"/>
                  </a:moveTo>
                  <a:lnTo>
                    <a:pt x="1012" y="6"/>
                  </a:lnTo>
                  <a:lnTo>
                    <a:pt x="1010" y="0"/>
                  </a:lnTo>
                  <a:lnTo>
                    <a:pt x="0" y="441"/>
                  </a:lnTo>
                  <a:lnTo>
                    <a:pt x="4" y="446"/>
                  </a:lnTo>
                </a:path>
              </a:pathLst>
            </a:custGeom>
            <a:noFill/>
            <a:ln w="9525">
              <a:noFill/>
              <a:round/>
            </a:ln>
          </p:spPr>
          <p:txBody>
            <a:bodyPr vert="horz" wrap="square" lIns="121920" tIns="60960" rIns="121920" bIns="60960" numCol="1" anchor="t" anchorCtr="0" compatLnSpc="1"/>
            <a:lstStyle/>
            <a:p>
              <a:endParaRPr lang="en-US" sz="2400"/>
            </a:p>
          </p:txBody>
        </p:sp>
        <p:sp>
          <p:nvSpPr>
            <p:cNvPr id="60" name="Freeform 3268"/>
            <p:cNvSpPr/>
            <p:nvPr/>
          </p:nvSpPr>
          <p:spPr bwMode="auto">
            <a:xfrm>
              <a:off x="2264109" y="4801146"/>
              <a:ext cx="2174345" cy="966445"/>
            </a:xfrm>
            <a:custGeom>
              <a:avLst/>
              <a:gdLst/>
              <a:ahLst/>
              <a:cxnLst>
                <a:cxn ang="0">
                  <a:pos x="3" y="446"/>
                </a:cxn>
                <a:cxn ang="0">
                  <a:pos x="1011" y="5"/>
                </a:cxn>
                <a:cxn ang="0">
                  <a:pos x="1010" y="0"/>
                </a:cxn>
                <a:cxn ang="0">
                  <a:pos x="0" y="439"/>
                </a:cxn>
                <a:cxn ang="0">
                  <a:pos x="3" y="446"/>
                </a:cxn>
              </a:cxnLst>
              <a:rect l="0" t="0" r="r" b="b"/>
              <a:pathLst>
                <a:path w="1011" h="446">
                  <a:moveTo>
                    <a:pt x="3" y="446"/>
                  </a:moveTo>
                  <a:lnTo>
                    <a:pt x="1011" y="5"/>
                  </a:lnTo>
                  <a:lnTo>
                    <a:pt x="1010" y="0"/>
                  </a:lnTo>
                  <a:lnTo>
                    <a:pt x="0" y="439"/>
                  </a:lnTo>
                  <a:lnTo>
                    <a:pt x="3" y="446"/>
                  </a:lnTo>
                  <a:close/>
                </a:path>
              </a:pathLst>
            </a:custGeom>
            <a:solidFill>
              <a:srgbClr val="000000"/>
            </a:solidFill>
            <a:ln w="9525">
              <a:noFill/>
              <a:round/>
            </a:ln>
          </p:spPr>
          <p:txBody>
            <a:bodyPr vert="horz" wrap="square" lIns="121920" tIns="60960" rIns="121920" bIns="60960" numCol="1" anchor="t" anchorCtr="0" compatLnSpc="1"/>
            <a:lstStyle/>
            <a:p>
              <a:endParaRPr lang="en-US" sz="2400"/>
            </a:p>
          </p:txBody>
        </p:sp>
        <p:sp>
          <p:nvSpPr>
            <p:cNvPr id="61" name="Freeform 3269"/>
            <p:cNvSpPr/>
            <p:nvPr/>
          </p:nvSpPr>
          <p:spPr bwMode="auto">
            <a:xfrm>
              <a:off x="2264109" y="4801146"/>
              <a:ext cx="2174345" cy="966445"/>
            </a:xfrm>
            <a:custGeom>
              <a:avLst/>
              <a:gdLst/>
              <a:ahLst/>
              <a:cxnLst>
                <a:cxn ang="0">
                  <a:pos x="3" y="446"/>
                </a:cxn>
                <a:cxn ang="0">
                  <a:pos x="1011" y="5"/>
                </a:cxn>
                <a:cxn ang="0">
                  <a:pos x="1010" y="0"/>
                </a:cxn>
                <a:cxn ang="0">
                  <a:pos x="0" y="439"/>
                </a:cxn>
                <a:cxn ang="0">
                  <a:pos x="3" y="446"/>
                </a:cxn>
              </a:cxnLst>
              <a:rect l="0" t="0" r="r" b="b"/>
              <a:pathLst>
                <a:path w="1011" h="446">
                  <a:moveTo>
                    <a:pt x="3" y="446"/>
                  </a:moveTo>
                  <a:lnTo>
                    <a:pt x="1011" y="5"/>
                  </a:lnTo>
                  <a:lnTo>
                    <a:pt x="1010" y="0"/>
                  </a:lnTo>
                  <a:lnTo>
                    <a:pt x="0" y="439"/>
                  </a:lnTo>
                  <a:lnTo>
                    <a:pt x="3" y="446"/>
                  </a:lnTo>
                </a:path>
              </a:pathLst>
            </a:custGeom>
            <a:noFill/>
            <a:ln w="9525">
              <a:noFill/>
              <a:round/>
            </a:ln>
          </p:spPr>
          <p:txBody>
            <a:bodyPr vert="horz" wrap="square" lIns="121920" tIns="60960" rIns="121920" bIns="60960" numCol="1" anchor="t" anchorCtr="0" compatLnSpc="1"/>
            <a:lstStyle/>
            <a:p>
              <a:endParaRPr lang="en-US" sz="2400"/>
            </a:p>
          </p:txBody>
        </p:sp>
        <p:sp>
          <p:nvSpPr>
            <p:cNvPr id="62" name="Freeform 3273"/>
            <p:cNvSpPr>
              <a:spLocks noEditPoints="1"/>
            </p:cNvSpPr>
            <p:nvPr/>
          </p:nvSpPr>
          <p:spPr bwMode="auto">
            <a:xfrm>
              <a:off x="326104" y="1299411"/>
              <a:ext cx="3038069" cy="5456295"/>
            </a:xfrm>
            <a:custGeom>
              <a:avLst/>
              <a:gdLst/>
              <a:ahLst/>
              <a:cxnLst>
                <a:cxn ang="0">
                  <a:pos x="617" y="241"/>
                </a:cxn>
                <a:cxn ang="0">
                  <a:pos x="617" y="241"/>
                </a:cxn>
                <a:cxn ang="0">
                  <a:pos x="605" y="241"/>
                </a:cxn>
                <a:cxn ang="0">
                  <a:pos x="591" y="235"/>
                </a:cxn>
                <a:cxn ang="0">
                  <a:pos x="583" y="223"/>
                </a:cxn>
                <a:cxn ang="0">
                  <a:pos x="581" y="217"/>
                </a:cxn>
                <a:cxn ang="0">
                  <a:pos x="583" y="202"/>
                </a:cxn>
                <a:cxn ang="0">
                  <a:pos x="586" y="196"/>
                </a:cxn>
                <a:cxn ang="0">
                  <a:pos x="596" y="181"/>
                </a:cxn>
                <a:cxn ang="0">
                  <a:pos x="602" y="178"/>
                </a:cxn>
                <a:cxn ang="0">
                  <a:pos x="612" y="171"/>
                </a:cxn>
                <a:cxn ang="0">
                  <a:pos x="630" y="166"/>
                </a:cxn>
                <a:cxn ang="0">
                  <a:pos x="635" y="166"/>
                </a:cxn>
                <a:cxn ang="0">
                  <a:pos x="648" y="168"/>
                </a:cxn>
                <a:cxn ang="0">
                  <a:pos x="654" y="171"/>
                </a:cxn>
                <a:cxn ang="0">
                  <a:pos x="666" y="179"/>
                </a:cxn>
                <a:cxn ang="0">
                  <a:pos x="669" y="186"/>
                </a:cxn>
                <a:cxn ang="0">
                  <a:pos x="671" y="199"/>
                </a:cxn>
                <a:cxn ang="0">
                  <a:pos x="667" y="214"/>
                </a:cxn>
                <a:cxn ang="0">
                  <a:pos x="659" y="223"/>
                </a:cxn>
                <a:cxn ang="0">
                  <a:pos x="658" y="225"/>
                </a:cxn>
                <a:cxn ang="0">
                  <a:pos x="656" y="228"/>
                </a:cxn>
                <a:cxn ang="0">
                  <a:pos x="658" y="235"/>
                </a:cxn>
                <a:cxn ang="0">
                  <a:pos x="646" y="310"/>
                </a:cxn>
                <a:cxn ang="0">
                  <a:pos x="627" y="249"/>
                </a:cxn>
                <a:cxn ang="0">
                  <a:pos x="623" y="243"/>
                </a:cxn>
                <a:cxn ang="0">
                  <a:pos x="618" y="241"/>
                </a:cxn>
                <a:cxn ang="0">
                  <a:pos x="618" y="241"/>
                </a:cxn>
                <a:cxn ang="0">
                  <a:pos x="617" y="241"/>
                </a:cxn>
                <a:cxn ang="0">
                  <a:pos x="804" y="261"/>
                </a:cxn>
                <a:cxn ang="0">
                  <a:pos x="697" y="287"/>
                </a:cxn>
                <a:cxn ang="0">
                  <a:pos x="666" y="233"/>
                </a:cxn>
                <a:cxn ang="0">
                  <a:pos x="664" y="230"/>
                </a:cxn>
                <a:cxn ang="0">
                  <a:pos x="666" y="228"/>
                </a:cxn>
                <a:cxn ang="0">
                  <a:pos x="679" y="207"/>
                </a:cxn>
                <a:cxn ang="0">
                  <a:pos x="679" y="189"/>
                </a:cxn>
                <a:cxn ang="0">
                  <a:pos x="677" y="183"/>
                </a:cxn>
                <a:cxn ang="0">
                  <a:pos x="669" y="173"/>
                </a:cxn>
                <a:cxn ang="0">
                  <a:pos x="648" y="160"/>
                </a:cxn>
                <a:cxn ang="0">
                  <a:pos x="635" y="158"/>
                </a:cxn>
                <a:cxn ang="0">
                  <a:pos x="620" y="161"/>
                </a:cxn>
                <a:cxn ang="0">
                  <a:pos x="609" y="165"/>
                </a:cxn>
                <a:cxn ang="0">
                  <a:pos x="597" y="171"/>
                </a:cxn>
                <a:cxn ang="0">
                  <a:pos x="584" y="183"/>
                </a:cxn>
                <a:cxn ang="0">
                  <a:pos x="576" y="196"/>
                </a:cxn>
                <a:cxn ang="0">
                  <a:pos x="573" y="210"/>
                </a:cxn>
                <a:cxn ang="0">
                  <a:pos x="576" y="227"/>
                </a:cxn>
                <a:cxn ang="0">
                  <a:pos x="579" y="232"/>
                </a:cxn>
                <a:cxn ang="0">
                  <a:pos x="592" y="243"/>
                </a:cxn>
                <a:cxn ang="0">
                  <a:pos x="617" y="249"/>
                </a:cxn>
                <a:cxn ang="0">
                  <a:pos x="617" y="249"/>
                </a:cxn>
                <a:cxn ang="0">
                  <a:pos x="617" y="249"/>
                </a:cxn>
                <a:cxn ang="0">
                  <a:pos x="618" y="249"/>
                </a:cxn>
                <a:cxn ang="0">
                  <a:pos x="638" y="313"/>
                </a:cxn>
                <a:cxn ang="0">
                  <a:pos x="544" y="373"/>
                </a:cxn>
                <a:cxn ang="0">
                  <a:pos x="825" y="2518"/>
                </a:cxn>
                <a:cxn ang="0">
                  <a:pos x="22" y="608"/>
                </a:cxn>
                <a:cxn ang="0">
                  <a:pos x="1408" y="0"/>
                </a:cxn>
              </a:cxnLst>
              <a:rect l="0" t="0" r="r" b="b"/>
              <a:pathLst>
                <a:path w="1413" h="2518">
                  <a:moveTo>
                    <a:pt x="617" y="241"/>
                  </a:moveTo>
                  <a:lnTo>
                    <a:pt x="617" y="241"/>
                  </a:lnTo>
                  <a:lnTo>
                    <a:pt x="617" y="241"/>
                  </a:lnTo>
                  <a:lnTo>
                    <a:pt x="617" y="241"/>
                  </a:lnTo>
                  <a:lnTo>
                    <a:pt x="605" y="241"/>
                  </a:lnTo>
                  <a:lnTo>
                    <a:pt x="605" y="241"/>
                  </a:lnTo>
                  <a:lnTo>
                    <a:pt x="597" y="238"/>
                  </a:lnTo>
                  <a:lnTo>
                    <a:pt x="591" y="235"/>
                  </a:lnTo>
                  <a:lnTo>
                    <a:pt x="586" y="228"/>
                  </a:lnTo>
                  <a:lnTo>
                    <a:pt x="583" y="223"/>
                  </a:lnTo>
                  <a:lnTo>
                    <a:pt x="583" y="223"/>
                  </a:lnTo>
                  <a:lnTo>
                    <a:pt x="581" y="217"/>
                  </a:lnTo>
                  <a:lnTo>
                    <a:pt x="581" y="209"/>
                  </a:lnTo>
                  <a:lnTo>
                    <a:pt x="583" y="202"/>
                  </a:lnTo>
                  <a:lnTo>
                    <a:pt x="586" y="196"/>
                  </a:lnTo>
                  <a:lnTo>
                    <a:pt x="586" y="196"/>
                  </a:lnTo>
                  <a:lnTo>
                    <a:pt x="589" y="188"/>
                  </a:lnTo>
                  <a:lnTo>
                    <a:pt x="596" y="181"/>
                  </a:lnTo>
                  <a:lnTo>
                    <a:pt x="596" y="181"/>
                  </a:lnTo>
                  <a:lnTo>
                    <a:pt x="602" y="178"/>
                  </a:lnTo>
                  <a:lnTo>
                    <a:pt x="612" y="171"/>
                  </a:lnTo>
                  <a:lnTo>
                    <a:pt x="612" y="171"/>
                  </a:lnTo>
                  <a:lnTo>
                    <a:pt x="623" y="168"/>
                  </a:lnTo>
                  <a:lnTo>
                    <a:pt x="630" y="166"/>
                  </a:lnTo>
                  <a:lnTo>
                    <a:pt x="630" y="166"/>
                  </a:lnTo>
                  <a:lnTo>
                    <a:pt x="635" y="166"/>
                  </a:lnTo>
                  <a:lnTo>
                    <a:pt x="635" y="166"/>
                  </a:lnTo>
                  <a:lnTo>
                    <a:pt x="648" y="168"/>
                  </a:lnTo>
                  <a:lnTo>
                    <a:pt x="648" y="168"/>
                  </a:lnTo>
                  <a:lnTo>
                    <a:pt x="654" y="171"/>
                  </a:lnTo>
                  <a:lnTo>
                    <a:pt x="661" y="175"/>
                  </a:lnTo>
                  <a:lnTo>
                    <a:pt x="666" y="179"/>
                  </a:lnTo>
                  <a:lnTo>
                    <a:pt x="669" y="186"/>
                  </a:lnTo>
                  <a:lnTo>
                    <a:pt x="669" y="186"/>
                  </a:lnTo>
                  <a:lnTo>
                    <a:pt x="671" y="192"/>
                  </a:lnTo>
                  <a:lnTo>
                    <a:pt x="671" y="199"/>
                  </a:lnTo>
                  <a:lnTo>
                    <a:pt x="671" y="207"/>
                  </a:lnTo>
                  <a:lnTo>
                    <a:pt x="667" y="214"/>
                  </a:lnTo>
                  <a:lnTo>
                    <a:pt x="667" y="214"/>
                  </a:lnTo>
                  <a:lnTo>
                    <a:pt x="659" y="223"/>
                  </a:lnTo>
                  <a:lnTo>
                    <a:pt x="659" y="223"/>
                  </a:lnTo>
                  <a:lnTo>
                    <a:pt x="658" y="225"/>
                  </a:lnTo>
                  <a:lnTo>
                    <a:pt x="656" y="228"/>
                  </a:lnTo>
                  <a:lnTo>
                    <a:pt x="656" y="228"/>
                  </a:lnTo>
                  <a:lnTo>
                    <a:pt x="658" y="233"/>
                  </a:lnTo>
                  <a:lnTo>
                    <a:pt x="658" y="235"/>
                  </a:lnTo>
                  <a:lnTo>
                    <a:pt x="689" y="290"/>
                  </a:lnTo>
                  <a:lnTo>
                    <a:pt x="646" y="310"/>
                  </a:lnTo>
                  <a:lnTo>
                    <a:pt x="627" y="249"/>
                  </a:lnTo>
                  <a:lnTo>
                    <a:pt x="627" y="249"/>
                  </a:lnTo>
                  <a:lnTo>
                    <a:pt x="627" y="246"/>
                  </a:lnTo>
                  <a:lnTo>
                    <a:pt x="623" y="243"/>
                  </a:lnTo>
                  <a:lnTo>
                    <a:pt x="623" y="243"/>
                  </a:lnTo>
                  <a:lnTo>
                    <a:pt x="618" y="241"/>
                  </a:lnTo>
                  <a:lnTo>
                    <a:pt x="618" y="241"/>
                  </a:lnTo>
                  <a:lnTo>
                    <a:pt x="618" y="241"/>
                  </a:lnTo>
                  <a:lnTo>
                    <a:pt x="618" y="241"/>
                  </a:lnTo>
                  <a:lnTo>
                    <a:pt x="617" y="241"/>
                  </a:lnTo>
                  <a:close/>
                  <a:moveTo>
                    <a:pt x="1408" y="0"/>
                  </a:moveTo>
                  <a:lnTo>
                    <a:pt x="804" y="261"/>
                  </a:lnTo>
                  <a:lnTo>
                    <a:pt x="796" y="245"/>
                  </a:lnTo>
                  <a:lnTo>
                    <a:pt x="697" y="287"/>
                  </a:lnTo>
                  <a:lnTo>
                    <a:pt x="666" y="233"/>
                  </a:lnTo>
                  <a:lnTo>
                    <a:pt x="666" y="233"/>
                  </a:lnTo>
                  <a:lnTo>
                    <a:pt x="664" y="230"/>
                  </a:lnTo>
                  <a:lnTo>
                    <a:pt x="664" y="230"/>
                  </a:lnTo>
                  <a:lnTo>
                    <a:pt x="666" y="228"/>
                  </a:lnTo>
                  <a:lnTo>
                    <a:pt x="666" y="228"/>
                  </a:lnTo>
                  <a:lnTo>
                    <a:pt x="674" y="218"/>
                  </a:lnTo>
                  <a:lnTo>
                    <a:pt x="679" y="207"/>
                  </a:lnTo>
                  <a:lnTo>
                    <a:pt x="679" y="194"/>
                  </a:lnTo>
                  <a:lnTo>
                    <a:pt x="679" y="189"/>
                  </a:lnTo>
                  <a:lnTo>
                    <a:pt x="677" y="183"/>
                  </a:lnTo>
                  <a:lnTo>
                    <a:pt x="677" y="183"/>
                  </a:lnTo>
                  <a:lnTo>
                    <a:pt x="674" y="178"/>
                  </a:lnTo>
                  <a:lnTo>
                    <a:pt x="669" y="173"/>
                  </a:lnTo>
                  <a:lnTo>
                    <a:pt x="661" y="165"/>
                  </a:lnTo>
                  <a:lnTo>
                    <a:pt x="648" y="160"/>
                  </a:lnTo>
                  <a:lnTo>
                    <a:pt x="635" y="158"/>
                  </a:lnTo>
                  <a:lnTo>
                    <a:pt x="635" y="158"/>
                  </a:lnTo>
                  <a:lnTo>
                    <a:pt x="620" y="161"/>
                  </a:lnTo>
                  <a:lnTo>
                    <a:pt x="620" y="161"/>
                  </a:lnTo>
                  <a:lnTo>
                    <a:pt x="609" y="165"/>
                  </a:lnTo>
                  <a:lnTo>
                    <a:pt x="609" y="165"/>
                  </a:lnTo>
                  <a:lnTo>
                    <a:pt x="597" y="171"/>
                  </a:lnTo>
                  <a:lnTo>
                    <a:pt x="597" y="171"/>
                  </a:lnTo>
                  <a:lnTo>
                    <a:pt x="591" y="176"/>
                  </a:lnTo>
                  <a:lnTo>
                    <a:pt x="584" y="183"/>
                  </a:lnTo>
                  <a:lnTo>
                    <a:pt x="579" y="189"/>
                  </a:lnTo>
                  <a:lnTo>
                    <a:pt x="576" y="196"/>
                  </a:lnTo>
                  <a:lnTo>
                    <a:pt x="575" y="204"/>
                  </a:lnTo>
                  <a:lnTo>
                    <a:pt x="573" y="210"/>
                  </a:lnTo>
                  <a:lnTo>
                    <a:pt x="573" y="218"/>
                  </a:lnTo>
                  <a:lnTo>
                    <a:pt x="576" y="227"/>
                  </a:lnTo>
                  <a:lnTo>
                    <a:pt x="576" y="227"/>
                  </a:lnTo>
                  <a:lnTo>
                    <a:pt x="579" y="232"/>
                  </a:lnTo>
                  <a:lnTo>
                    <a:pt x="583" y="236"/>
                  </a:lnTo>
                  <a:lnTo>
                    <a:pt x="592" y="243"/>
                  </a:lnTo>
                  <a:lnTo>
                    <a:pt x="604" y="248"/>
                  </a:lnTo>
                  <a:lnTo>
                    <a:pt x="617" y="249"/>
                  </a:lnTo>
                  <a:lnTo>
                    <a:pt x="617" y="249"/>
                  </a:lnTo>
                  <a:lnTo>
                    <a:pt x="617" y="249"/>
                  </a:lnTo>
                  <a:lnTo>
                    <a:pt x="617" y="249"/>
                  </a:lnTo>
                  <a:lnTo>
                    <a:pt x="617" y="249"/>
                  </a:lnTo>
                  <a:lnTo>
                    <a:pt x="617" y="249"/>
                  </a:lnTo>
                  <a:lnTo>
                    <a:pt x="618" y="249"/>
                  </a:lnTo>
                  <a:lnTo>
                    <a:pt x="620" y="253"/>
                  </a:lnTo>
                  <a:lnTo>
                    <a:pt x="638" y="313"/>
                  </a:lnTo>
                  <a:lnTo>
                    <a:pt x="537" y="357"/>
                  </a:lnTo>
                  <a:lnTo>
                    <a:pt x="544" y="373"/>
                  </a:lnTo>
                  <a:lnTo>
                    <a:pt x="0" y="608"/>
                  </a:lnTo>
                  <a:lnTo>
                    <a:pt x="825" y="2518"/>
                  </a:lnTo>
                  <a:lnTo>
                    <a:pt x="843" y="2510"/>
                  </a:lnTo>
                  <a:lnTo>
                    <a:pt x="22" y="608"/>
                  </a:lnTo>
                  <a:lnTo>
                    <a:pt x="1413" y="8"/>
                  </a:lnTo>
                  <a:lnTo>
                    <a:pt x="1408" y="0"/>
                  </a:lnTo>
                  <a:close/>
                </a:path>
              </a:pathLst>
            </a:custGeom>
            <a:solidFill>
              <a:srgbClr val="ADADAD"/>
            </a:solidFill>
            <a:ln w="9525">
              <a:noFill/>
              <a:round/>
            </a:ln>
          </p:spPr>
          <p:txBody>
            <a:bodyPr vert="horz" wrap="square" lIns="121920" tIns="60960" rIns="121920" bIns="60960" numCol="1" anchor="t" anchorCtr="0" compatLnSpc="1"/>
            <a:lstStyle/>
            <a:p>
              <a:endParaRPr lang="en-US" sz="2400"/>
            </a:p>
          </p:txBody>
        </p:sp>
        <p:sp>
          <p:nvSpPr>
            <p:cNvPr id="63" name="Freeform 3274"/>
            <p:cNvSpPr/>
            <p:nvPr/>
          </p:nvSpPr>
          <p:spPr bwMode="auto">
            <a:xfrm>
              <a:off x="1576570" y="1659121"/>
              <a:ext cx="232046" cy="312035"/>
            </a:xfrm>
            <a:custGeom>
              <a:avLst/>
              <a:gdLst/>
              <a:ahLst/>
              <a:cxnLst>
                <a:cxn ang="0">
                  <a:pos x="36" y="75"/>
                </a:cxn>
                <a:cxn ang="0">
                  <a:pos x="36" y="75"/>
                </a:cxn>
                <a:cxn ang="0">
                  <a:pos x="36" y="75"/>
                </a:cxn>
                <a:cxn ang="0">
                  <a:pos x="36" y="75"/>
                </a:cxn>
                <a:cxn ang="0">
                  <a:pos x="24" y="75"/>
                </a:cxn>
                <a:cxn ang="0">
                  <a:pos x="24" y="75"/>
                </a:cxn>
                <a:cxn ang="0">
                  <a:pos x="16" y="72"/>
                </a:cxn>
                <a:cxn ang="0">
                  <a:pos x="10" y="69"/>
                </a:cxn>
                <a:cxn ang="0">
                  <a:pos x="5" y="62"/>
                </a:cxn>
                <a:cxn ang="0">
                  <a:pos x="2" y="57"/>
                </a:cxn>
                <a:cxn ang="0">
                  <a:pos x="2" y="57"/>
                </a:cxn>
                <a:cxn ang="0">
                  <a:pos x="0" y="51"/>
                </a:cxn>
                <a:cxn ang="0">
                  <a:pos x="0" y="43"/>
                </a:cxn>
                <a:cxn ang="0">
                  <a:pos x="2" y="36"/>
                </a:cxn>
                <a:cxn ang="0">
                  <a:pos x="5" y="30"/>
                </a:cxn>
                <a:cxn ang="0">
                  <a:pos x="5" y="30"/>
                </a:cxn>
                <a:cxn ang="0">
                  <a:pos x="8" y="22"/>
                </a:cxn>
                <a:cxn ang="0">
                  <a:pos x="15" y="15"/>
                </a:cxn>
                <a:cxn ang="0">
                  <a:pos x="15" y="15"/>
                </a:cxn>
                <a:cxn ang="0">
                  <a:pos x="21" y="12"/>
                </a:cxn>
                <a:cxn ang="0">
                  <a:pos x="31" y="5"/>
                </a:cxn>
                <a:cxn ang="0">
                  <a:pos x="31" y="5"/>
                </a:cxn>
                <a:cxn ang="0">
                  <a:pos x="42" y="2"/>
                </a:cxn>
                <a:cxn ang="0">
                  <a:pos x="49" y="0"/>
                </a:cxn>
                <a:cxn ang="0">
                  <a:pos x="49" y="0"/>
                </a:cxn>
                <a:cxn ang="0">
                  <a:pos x="54" y="0"/>
                </a:cxn>
                <a:cxn ang="0">
                  <a:pos x="54" y="0"/>
                </a:cxn>
                <a:cxn ang="0">
                  <a:pos x="67" y="2"/>
                </a:cxn>
                <a:cxn ang="0">
                  <a:pos x="67" y="2"/>
                </a:cxn>
                <a:cxn ang="0">
                  <a:pos x="73" y="5"/>
                </a:cxn>
                <a:cxn ang="0">
                  <a:pos x="80" y="9"/>
                </a:cxn>
                <a:cxn ang="0">
                  <a:pos x="85" y="13"/>
                </a:cxn>
                <a:cxn ang="0">
                  <a:pos x="88" y="20"/>
                </a:cxn>
                <a:cxn ang="0">
                  <a:pos x="88" y="20"/>
                </a:cxn>
                <a:cxn ang="0">
                  <a:pos x="90" y="26"/>
                </a:cxn>
                <a:cxn ang="0">
                  <a:pos x="90" y="33"/>
                </a:cxn>
                <a:cxn ang="0">
                  <a:pos x="90" y="41"/>
                </a:cxn>
                <a:cxn ang="0">
                  <a:pos x="86" y="48"/>
                </a:cxn>
                <a:cxn ang="0">
                  <a:pos x="86" y="48"/>
                </a:cxn>
                <a:cxn ang="0">
                  <a:pos x="78" y="57"/>
                </a:cxn>
                <a:cxn ang="0">
                  <a:pos x="78" y="57"/>
                </a:cxn>
                <a:cxn ang="0">
                  <a:pos x="77" y="59"/>
                </a:cxn>
                <a:cxn ang="0">
                  <a:pos x="75" y="62"/>
                </a:cxn>
                <a:cxn ang="0">
                  <a:pos x="75" y="62"/>
                </a:cxn>
                <a:cxn ang="0">
                  <a:pos x="77" y="67"/>
                </a:cxn>
                <a:cxn ang="0">
                  <a:pos x="77" y="69"/>
                </a:cxn>
                <a:cxn ang="0">
                  <a:pos x="108" y="124"/>
                </a:cxn>
                <a:cxn ang="0">
                  <a:pos x="65" y="144"/>
                </a:cxn>
                <a:cxn ang="0">
                  <a:pos x="46" y="83"/>
                </a:cxn>
                <a:cxn ang="0">
                  <a:pos x="46" y="83"/>
                </a:cxn>
                <a:cxn ang="0">
                  <a:pos x="46" y="80"/>
                </a:cxn>
                <a:cxn ang="0">
                  <a:pos x="42" y="77"/>
                </a:cxn>
                <a:cxn ang="0">
                  <a:pos x="42" y="77"/>
                </a:cxn>
                <a:cxn ang="0">
                  <a:pos x="37" y="75"/>
                </a:cxn>
                <a:cxn ang="0">
                  <a:pos x="37" y="75"/>
                </a:cxn>
                <a:cxn ang="0">
                  <a:pos x="37" y="75"/>
                </a:cxn>
                <a:cxn ang="0">
                  <a:pos x="37" y="75"/>
                </a:cxn>
                <a:cxn ang="0">
                  <a:pos x="36" y="75"/>
                </a:cxn>
              </a:cxnLst>
              <a:rect l="0" t="0" r="r" b="b"/>
              <a:pathLst>
                <a:path w="108" h="144">
                  <a:moveTo>
                    <a:pt x="36" y="75"/>
                  </a:moveTo>
                  <a:lnTo>
                    <a:pt x="36" y="75"/>
                  </a:lnTo>
                  <a:lnTo>
                    <a:pt x="36" y="75"/>
                  </a:lnTo>
                  <a:lnTo>
                    <a:pt x="36" y="75"/>
                  </a:lnTo>
                  <a:lnTo>
                    <a:pt x="24" y="75"/>
                  </a:lnTo>
                  <a:lnTo>
                    <a:pt x="24" y="75"/>
                  </a:lnTo>
                  <a:lnTo>
                    <a:pt x="16" y="72"/>
                  </a:lnTo>
                  <a:lnTo>
                    <a:pt x="10" y="69"/>
                  </a:lnTo>
                  <a:lnTo>
                    <a:pt x="5" y="62"/>
                  </a:lnTo>
                  <a:lnTo>
                    <a:pt x="2" y="57"/>
                  </a:lnTo>
                  <a:lnTo>
                    <a:pt x="2" y="57"/>
                  </a:lnTo>
                  <a:lnTo>
                    <a:pt x="0" y="51"/>
                  </a:lnTo>
                  <a:lnTo>
                    <a:pt x="0" y="43"/>
                  </a:lnTo>
                  <a:lnTo>
                    <a:pt x="2" y="36"/>
                  </a:lnTo>
                  <a:lnTo>
                    <a:pt x="5" y="30"/>
                  </a:lnTo>
                  <a:lnTo>
                    <a:pt x="5" y="30"/>
                  </a:lnTo>
                  <a:lnTo>
                    <a:pt x="8" y="22"/>
                  </a:lnTo>
                  <a:lnTo>
                    <a:pt x="15" y="15"/>
                  </a:lnTo>
                  <a:lnTo>
                    <a:pt x="15" y="15"/>
                  </a:lnTo>
                  <a:lnTo>
                    <a:pt x="21" y="12"/>
                  </a:lnTo>
                  <a:lnTo>
                    <a:pt x="31" y="5"/>
                  </a:lnTo>
                  <a:lnTo>
                    <a:pt x="31" y="5"/>
                  </a:lnTo>
                  <a:lnTo>
                    <a:pt x="42" y="2"/>
                  </a:lnTo>
                  <a:lnTo>
                    <a:pt x="49" y="0"/>
                  </a:lnTo>
                  <a:lnTo>
                    <a:pt x="49" y="0"/>
                  </a:lnTo>
                  <a:lnTo>
                    <a:pt x="54" y="0"/>
                  </a:lnTo>
                  <a:lnTo>
                    <a:pt x="54" y="0"/>
                  </a:lnTo>
                  <a:lnTo>
                    <a:pt x="67" y="2"/>
                  </a:lnTo>
                  <a:lnTo>
                    <a:pt x="67" y="2"/>
                  </a:lnTo>
                  <a:lnTo>
                    <a:pt x="73" y="5"/>
                  </a:lnTo>
                  <a:lnTo>
                    <a:pt x="80" y="9"/>
                  </a:lnTo>
                  <a:lnTo>
                    <a:pt x="85" y="13"/>
                  </a:lnTo>
                  <a:lnTo>
                    <a:pt x="88" y="20"/>
                  </a:lnTo>
                  <a:lnTo>
                    <a:pt x="88" y="20"/>
                  </a:lnTo>
                  <a:lnTo>
                    <a:pt x="90" y="26"/>
                  </a:lnTo>
                  <a:lnTo>
                    <a:pt x="90" y="33"/>
                  </a:lnTo>
                  <a:lnTo>
                    <a:pt x="90" y="41"/>
                  </a:lnTo>
                  <a:lnTo>
                    <a:pt x="86" y="48"/>
                  </a:lnTo>
                  <a:lnTo>
                    <a:pt x="86" y="48"/>
                  </a:lnTo>
                  <a:lnTo>
                    <a:pt x="78" y="57"/>
                  </a:lnTo>
                  <a:lnTo>
                    <a:pt x="78" y="57"/>
                  </a:lnTo>
                  <a:lnTo>
                    <a:pt x="77" y="59"/>
                  </a:lnTo>
                  <a:lnTo>
                    <a:pt x="75" y="62"/>
                  </a:lnTo>
                  <a:lnTo>
                    <a:pt x="75" y="62"/>
                  </a:lnTo>
                  <a:lnTo>
                    <a:pt x="77" y="67"/>
                  </a:lnTo>
                  <a:lnTo>
                    <a:pt x="77" y="69"/>
                  </a:lnTo>
                  <a:lnTo>
                    <a:pt x="108" y="124"/>
                  </a:lnTo>
                  <a:lnTo>
                    <a:pt x="65" y="144"/>
                  </a:lnTo>
                  <a:lnTo>
                    <a:pt x="46" y="83"/>
                  </a:lnTo>
                  <a:lnTo>
                    <a:pt x="46" y="83"/>
                  </a:lnTo>
                  <a:lnTo>
                    <a:pt x="46" y="80"/>
                  </a:lnTo>
                  <a:lnTo>
                    <a:pt x="42" y="77"/>
                  </a:lnTo>
                  <a:lnTo>
                    <a:pt x="42" y="77"/>
                  </a:lnTo>
                  <a:lnTo>
                    <a:pt x="37" y="75"/>
                  </a:lnTo>
                  <a:lnTo>
                    <a:pt x="37" y="75"/>
                  </a:lnTo>
                  <a:lnTo>
                    <a:pt x="37" y="75"/>
                  </a:lnTo>
                  <a:lnTo>
                    <a:pt x="37" y="75"/>
                  </a:lnTo>
                  <a:lnTo>
                    <a:pt x="36" y="75"/>
                  </a:lnTo>
                </a:path>
              </a:pathLst>
            </a:custGeom>
            <a:noFill/>
            <a:ln w="9525">
              <a:noFill/>
              <a:round/>
            </a:ln>
          </p:spPr>
          <p:txBody>
            <a:bodyPr vert="horz" wrap="square" lIns="121920" tIns="60960" rIns="121920" bIns="60960" numCol="1" anchor="t" anchorCtr="0" compatLnSpc="1"/>
            <a:lstStyle/>
            <a:p>
              <a:endParaRPr lang="en-US" sz="2400"/>
            </a:p>
          </p:txBody>
        </p:sp>
        <p:sp>
          <p:nvSpPr>
            <p:cNvPr id="65" name="Freeform 3276"/>
            <p:cNvSpPr/>
            <p:nvPr/>
          </p:nvSpPr>
          <p:spPr bwMode="auto">
            <a:xfrm>
              <a:off x="377669" y="1299411"/>
              <a:ext cx="4799893" cy="5456295"/>
            </a:xfrm>
            <a:custGeom>
              <a:avLst/>
              <a:gdLst/>
              <a:ahLst/>
              <a:cxnLst>
                <a:cxn ang="0">
                  <a:pos x="826" y="2518"/>
                </a:cxn>
                <a:cxn ang="0">
                  <a:pos x="2235" y="1911"/>
                </a:cxn>
                <a:cxn ang="0">
                  <a:pos x="1409" y="0"/>
                </a:cxn>
                <a:cxn ang="0">
                  <a:pos x="0" y="608"/>
                </a:cxn>
                <a:cxn ang="0">
                  <a:pos x="826" y="2518"/>
                </a:cxn>
              </a:cxnLst>
              <a:rect l="0" t="0" r="r" b="b"/>
              <a:pathLst>
                <a:path w="2235" h="2518">
                  <a:moveTo>
                    <a:pt x="826" y="2518"/>
                  </a:moveTo>
                  <a:lnTo>
                    <a:pt x="2235" y="1911"/>
                  </a:lnTo>
                  <a:lnTo>
                    <a:pt x="1409" y="0"/>
                  </a:lnTo>
                  <a:lnTo>
                    <a:pt x="0" y="608"/>
                  </a:lnTo>
                  <a:lnTo>
                    <a:pt x="826" y="2518"/>
                  </a:lnTo>
                  <a:close/>
                </a:path>
              </a:pathLst>
            </a:custGeom>
            <a:solidFill>
              <a:srgbClr val="000000"/>
            </a:solidFill>
            <a:ln w="9525">
              <a:noFill/>
              <a:round/>
            </a:ln>
          </p:spPr>
          <p:txBody>
            <a:bodyPr vert="horz" wrap="square" lIns="121920" tIns="60960" rIns="121920" bIns="60960" numCol="1" anchor="t" anchorCtr="0" compatLnSpc="1"/>
            <a:lstStyle/>
            <a:p>
              <a:endParaRPr lang="en-US" sz="2400"/>
            </a:p>
          </p:txBody>
        </p:sp>
        <p:sp>
          <p:nvSpPr>
            <p:cNvPr id="67" name="Freeform 3278"/>
            <p:cNvSpPr/>
            <p:nvPr/>
          </p:nvSpPr>
          <p:spPr bwMode="auto">
            <a:xfrm>
              <a:off x="596827" y="1494434"/>
              <a:ext cx="4335802" cy="4988240"/>
            </a:xfrm>
            <a:custGeom>
              <a:avLst/>
              <a:gdLst/>
              <a:ahLst/>
              <a:cxnLst>
                <a:cxn ang="0">
                  <a:pos x="2018" y="1754"/>
                </a:cxn>
                <a:cxn ang="0">
                  <a:pos x="772" y="2303"/>
                </a:cxn>
                <a:cxn ang="0">
                  <a:pos x="0" y="549"/>
                </a:cxn>
                <a:cxn ang="0">
                  <a:pos x="1246" y="0"/>
                </a:cxn>
                <a:cxn ang="0">
                  <a:pos x="2018" y="1754"/>
                </a:cxn>
              </a:cxnLst>
              <a:rect l="0" t="0" r="r" b="b"/>
              <a:pathLst>
                <a:path w="2018" h="2303">
                  <a:moveTo>
                    <a:pt x="2018" y="1754"/>
                  </a:moveTo>
                  <a:lnTo>
                    <a:pt x="772" y="2303"/>
                  </a:lnTo>
                  <a:lnTo>
                    <a:pt x="0" y="549"/>
                  </a:lnTo>
                  <a:lnTo>
                    <a:pt x="1246" y="0"/>
                  </a:lnTo>
                  <a:lnTo>
                    <a:pt x="2018" y="1754"/>
                  </a:lnTo>
                  <a:close/>
                </a:path>
              </a:pathLst>
            </a:custGeom>
            <a:solidFill>
              <a:schemeClr val="bg1"/>
            </a:solidFill>
            <a:ln w="9525">
              <a:noFill/>
              <a:round/>
            </a:ln>
          </p:spPr>
          <p:txBody>
            <a:bodyPr vert="horz" wrap="square" lIns="121920" tIns="60960" rIns="121920" bIns="60960" numCol="1" anchor="t" anchorCtr="0" compatLnSpc="1"/>
            <a:lstStyle/>
            <a:p>
              <a:endParaRPr lang="en-US" sz="2400"/>
            </a:p>
          </p:txBody>
        </p:sp>
        <p:sp>
          <p:nvSpPr>
            <p:cNvPr id="68" name="Freeform 3279"/>
            <p:cNvSpPr/>
            <p:nvPr/>
          </p:nvSpPr>
          <p:spPr bwMode="auto">
            <a:xfrm>
              <a:off x="596829" y="1494434"/>
              <a:ext cx="4335803" cy="4988240"/>
            </a:xfrm>
            <a:custGeom>
              <a:avLst/>
              <a:gdLst/>
              <a:ahLst/>
              <a:cxnLst>
                <a:cxn ang="0">
                  <a:pos x="2018" y="1754"/>
                </a:cxn>
                <a:cxn ang="0">
                  <a:pos x="772" y="2303"/>
                </a:cxn>
                <a:cxn ang="0">
                  <a:pos x="0" y="549"/>
                </a:cxn>
                <a:cxn ang="0">
                  <a:pos x="1246" y="0"/>
                </a:cxn>
                <a:cxn ang="0">
                  <a:pos x="2018" y="1754"/>
                </a:cxn>
              </a:cxnLst>
              <a:rect l="0" t="0" r="r" b="b"/>
              <a:pathLst>
                <a:path w="2018" h="2303">
                  <a:moveTo>
                    <a:pt x="2018" y="1754"/>
                  </a:moveTo>
                  <a:lnTo>
                    <a:pt x="772" y="2303"/>
                  </a:lnTo>
                  <a:lnTo>
                    <a:pt x="0" y="549"/>
                  </a:lnTo>
                  <a:lnTo>
                    <a:pt x="1246" y="0"/>
                  </a:lnTo>
                  <a:lnTo>
                    <a:pt x="2018" y="1754"/>
                  </a:lnTo>
                </a:path>
              </a:pathLst>
            </a:custGeom>
            <a:noFill/>
            <a:ln w="9525">
              <a:noFill/>
              <a:round/>
            </a:ln>
          </p:spPr>
          <p:txBody>
            <a:bodyPr vert="horz" wrap="square" lIns="121920" tIns="60960" rIns="121920" bIns="60960" numCol="1" anchor="t" anchorCtr="0" compatLnSpc="1"/>
            <a:lstStyle/>
            <a:p>
              <a:endParaRPr lang="en-US" sz="2400"/>
            </a:p>
          </p:txBody>
        </p:sp>
        <p:sp>
          <p:nvSpPr>
            <p:cNvPr id="69" name="Freeform 3280"/>
            <p:cNvSpPr/>
            <p:nvPr/>
          </p:nvSpPr>
          <p:spPr bwMode="auto">
            <a:xfrm>
              <a:off x="1529304" y="1828139"/>
              <a:ext cx="683244" cy="537396"/>
            </a:xfrm>
            <a:custGeom>
              <a:avLst/>
              <a:gdLst/>
              <a:ahLst/>
              <a:cxnLst>
                <a:cxn ang="0">
                  <a:pos x="259" y="0"/>
                </a:cxn>
                <a:cxn ang="0">
                  <a:pos x="317" y="135"/>
                </a:cxn>
                <a:cxn ang="0">
                  <a:pos x="226" y="174"/>
                </a:cxn>
                <a:cxn ang="0">
                  <a:pos x="226" y="174"/>
                </a:cxn>
                <a:cxn ang="0">
                  <a:pos x="223" y="175"/>
                </a:cxn>
                <a:cxn ang="0">
                  <a:pos x="221" y="179"/>
                </a:cxn>
                <a:cxn ang="0">
                  <a:pos x="221" y="184"/>
                </a:cxn>
                <a:cxn ang="0">
                  <a:pos x="221" y="190"/>
                </a:cxn>
                <a:cxn ang="0">
                  <a:pos x="220" y="192"/>
                </a:cxn>
                <a:cxn ang="0">
                  <a:pos x="216" y="193"/>
                </a:cxn>
                <a:cxn ang="0">
                  <a:pos x="171" y="215"/>
                </a:cxn>
                <a:cxn ang="0">
                  <a:pos x="171" y="215"/>
                </a:cxn>
                <a:cxn ang="0">
                  <a:pos x="166" y="215"/>
                </a:cxn>
                <a:cxn ang="0">
                  <a:pos x="164" y="215"/>
                </a:cxn>
                <a:cxn ang="0">
                  <a:pos x="159" y="211"/>
                </a:cxn>
                <a:cxn ang="0">
                  <a:pos x="155" y="208"/>
                </a:cxn>
                <a:cxn ang="0">
                  <a:pos x="151" y="206"/>
                </a:cxn>
                <a:cxn ang="0">
                  <a:pos x="148" y="208"/>
                </a:cxn>
                <a:cxn ang="0">
                  <a:pos x="58" y="247"/>
                </a:cxn>
                <a:cxn ang="0">
                  <a:pos x="0" y="112"/>
                </a:cxn>
                <a:cxn ang="0">
                  <a:pos x="259" y="0"/>
                </a:cxn>
              </a:cxnLst>
              <a:rect l="0" t="0" r="r" b="b"/>
              <a:pathLst>
                <a:path w="317" h="247">
                  <a:moveTo>
                    <a:pt x="259" y="0"/>
                  </a:moveTo>
                  <a:lnTo>
                    <a:pt x="317" y="135"/>
                  </a:lnTo>
                  <a:lnTo>
                    <a:pt x="226" y="174"/>
                  </a:lnTo>
                  <a:lnTo>
                    <a:pt x="226" y="174"/>
                  </a:lnTo>
                  <a:lnTo>
                    <a:pt x="223" y="175"/>
                  </a:lnTo>
                  <a:lnTo>
                    <a:pt x="221" y="179"/>
                  </a:lnTo>
                  <a:lnTo>
                    <a:pt x="221" y="184"/>
                  </a:lnTo>
                  <a:lnTo>
                    <a:pt x="221" y="190"/>
                  </a:lnTo>
                  <a:lnTo>
                    <a:pt x="220" y="192"/>
                  </a:lnTo>
                  <a:lnTo>
                    <a:pt x="216" y="193"/>
                  </a:lnTo>
                  <a:lnTo>
                    <a:pt x="171" y="215"/>
                  </a:lnTo>
                  <a:lnTo>
                    <a:pt x="171" y="215"/>
                  </a:lnTo>
                  <a:lnTo>
                    <a:pt x="166" y="215"/>
                  </a:lnTo>
                  <a:lnTo>
                    <a:pt x="164" y="215"/>
                  </a:lnTo>
                  <a:lnTo>
                    <a:pt x="159" y="211"/>
                  </a:lnTo>
                  <a:lnTo>
                    <a:pt x="155" y="208"/>
                  </a:lnTo>
                  <a:lnTo>
                    <a:pt x="151" y="206"/>
                  </a:lnTo>
                  <a:lnTo>
                    <a:pt x="148" y="208"/>
                  </a:lnTo>
                  <a:lnTo>
                    <a:pt x="58" y="247"/>
                  </a:lnTo>
                  <a:lnTo>
                    <a:pt x="0" y="112"/>
                  </a:lnTo>
                  <a:lnTo>
                    <a:pt x="259" y="0"/>
                  </a:lnTo>
                  <a:close/>
                </a:path>
              </a:pathLst>
            </a:custGeom>
            <a:solidFill>
              <a:srgbClr val="333333"/>
            </a:solidFill>
            <a:ln w="9525">
              <a:noFill/>
              <a:round/>
            </a:ln>
          </p:spPr>
          <p:txBody>
            <a:bodyPr vert="horz" wrap="square" lIns="121920" tIns="60960" rIns="121920" bIns="60960" numCol="1" anchor="t" anchorCtr="0" compatLnSpc="1"/>
            <a:lstStyle/>
            <a:p>
              <a:endParaRPr lang="en-US" sz="2400"/>
            </a:p>
          </p:txBody>
        </p:sp>
        <p:sp>
          <p:nvSpPr>
            <p:cNvPr id="70" name="Freeform 3281"/>
            <p:cNvSpPr/>
            <p:nvPr/>
          </p:nvSpPr>
          <p:spPr bwMode="auto">
            <a:xfrm>
              <a:off x="1898855" y="2235518"/>
              <a:ext cx="98835" cy="60673"/>
            </a:xfrm>
            <a:custGeom>
              <a:avLst/>
              <a:gdLst/>
              <a:ahLst/>
              <a:cxnLst>
                <a:cxn ang="0">
                  <a:pos x="10" y="6"/>
                </a:cxn>
                <a:cxn ang="0">
                  <a:pos x="23" y="1"/>
                </a:cxn>
                <a:cxn ang="0">
                  <a:pos x="23" y="1"/>
                </a:cxn>
                <a:cxn ang="0">
                  <a:pos x="26" y="0"/>
                </a:cxn>
                <a:cxn ang="0">
                  <a:pos x="29" y="1"/>
                </a:cxn>
                <a:cxn ang="0">
                  <a:pos x="34" y="5"/>
                </a:cxn>
                <a:cxn ang="0">
                  <a:pos x="39" y="8"/>
                </a:cxn>
                <a:cxn ang="0">
                  <a:pos x="41" y="8"/>
                </a:cxn>
                <a:cxn ang="0">
                  <a:pos x="45" y="6"/>
                </a:cxn>
                <a:cxn ang="0">
                  <a:pos x="0" y="28"/>
                </a:cxn>
                <a:cxn ang="0">
                  <a:pos x="0" y="28"/>
                </a:cxn>
                <a:cxn ang="0">
                  <a:pos x="3" y="24"/>
                </a:cxn>
                <a:cxn ang="0">
                  <a:pos x="5" y="23"/>
                </a:cxn>
                <a:cxn ang="0">
                  <a:pos x="5" y="16"/>
                </a:cxn>
                <a:cxn ang="0">
                  <a:pos x="5" y="11"/>
                </a:cxn>
                <a:cxn ang="0">
                  <a:pos x="6" y="8"/>
                </a:cxn>
                <a:cxn ang="0">
                  <a:pos x="10" y="6"/>
                </a:cxn>
                <a:cxn ang="0">
                  <a:pos x="10" y="6"/>
                </a:cxn>
              </a:cxnLst>
              <a:rect l="0" t="0" r="r" b="b"/>
              <a:pathLst>
                <a:path w="45" h="28">
                  <a:moveTo>
                    <a:pt x="10" y="6"/>
                  </a:moveTo>
                  <a:lnTo>
                    <a:pt x="23" y="1"/>
                  </a:lnTo>
                  <a:lnTo>
                    <a:pt x="23" y="1"/>
                  </a:lnTo>
                  <a:lnTo>
                    <a:pt x="26" y="0"/>
                  </a:lnTo>
                  <a:lnTo>
                    <a:pt x="29" y="1"/>
                  </a:lnTo>
                  <a:lnTo>
                    <a:pt x="34" y="5"/>
                  </a:lnTo>
                  <a:lnTo>
                    <a:pt x="39" y="8"/>
                  </a:lnTo>
                  <a:lnTo>
                    <a:pt x="41" y="8"/>
                  </a:lnTo>
                  <a:lnTo>
                    <a:pt x="45" y="6"/>
                  </a:lnTo>
                  <a:lnTo>
                    <a:pt x="0" y="28"/>
                  </a:lnTo>
                  <a:lnTo>
                    <a:pt x="0" y="28"/>
                  </a:lnTo>
                  <a:lnTo>
                    <a:pt x="3" y="24"/>
                  </a:lnTo>
                  <a:lnTo>
                    <a:pt x="5" y="23"/>
                  </a:lnTo>
                  <a:lnTo>
                    <a:pt x="5" y="16"/>
                  </a:lnTo>
                  <a:lnTo>
                    <a:pt x="5" y="11"/>
                  </a:lnTo>
                  <a:lnTo>
                    <a:pt x="6" y="8"/>
                  </a:lnTo>
                  <a:lnTo>
                    <a:pt x="10" y="6"/>
                  </a:lnTo>
                  <a:lnTo>
                    <a:pt x="10" y="6"/>
                  </a:lnTo>
                  <a:close/>
                </a:path>
              </a:pathLst>
            </a:custGeom>
            <a:solidFill>
              <a:srgbClr val="4D4D4D"/>
            </a:solidFill>
            <a:ln w="9525">
              <a:noFill/>
              <a:round/>
            </a:ln>
          </p:spPr>
          <p:txBody>
            <a:bodyPr vert="horz" wrap="square" lIns="121920" tIns="60960" rIns="121920" bIns="60960" numCol="1" anchor="t" anchorCtr="0" compatLnSpc="1"/>
            <a:lstStyle/>
            <a:p>
              <a:endParaRPr lang="en-US" sz="2400"/>
            </a:p>
          </p:txBody>
        </p:sp>
        <p:sp>
          <p:nvSpPr>
            <p:cNvPr id="71" name="Freeform 3282"/>
            <p:cNvSpPr/>
            <p:nvPr/>
          </p:nvSpPr>
          <p:spPr bwMode="auto">
            <a:xfrm>
              <a:off x="1606651" y="1641786"/>
              <a:ext cx="442605" cy="671745"/>
            </a:xfrm>
            <a:custGeom>
              <a:avLst/>
              <a:gdLst/>
              <a:ahLst/>
              <a:cxnLst>
                <a:cxn ang="0">
                  <a:pos x="110" y="298"/>
                </a:cxn>
                <a:cxn ang="0">
                  <a:pos x="45" y="95"/>
                </a:cxn>
                <a:cxn ang="0">
                  <a:pos x="45" y="91"/>
                </a:cxn>
                <a:cxn ang="0">
                  <a:pos x="44" y="91"/>
                </a:cxn>
                <a:cxn ang="0">
                  <a:pos x="18" y="85"/>
                </a:cxn>
                <a:cxn ang="0">
                  <a:pos x="5" y="74"/>
                </a:cxn>
                <a:cxn ang="0">
                  <a:pos x="1" y="69"/>
                </a:cxn>
                <a:cxn ang="0">
                  <a:pos x="0" y="52"/>
                </a:cxn>
                <a:cxn ang="0">
                  <a:pos x="3" y="38"/>
                </a:cxn>
                <a:cxn ang="0">
                  <a:pos x="11" y="25"/>
                </a:cxn>
                <a:cxn ang="0">
                  <a:pos x="24" y="13"/>
                </a:cxn>
                <a:cxn ang="0">
                  <a:pos x="36" y="7"/>
                </a:cxn>
                <a:cxn ang="0">
                  <a:pos x="47" y="3"/>
                </a:cxn>
                <a:cxn ang="0">
                  <a:pos x="55" y="2"/>
                </a:cxn>
                <a:cxn ang="0">
                  <a:pos x="73" y="2"/>
                </a:cxn>
                <a:cxn ang="0">
                  <a:pos x="88" y="8"/>
                </a:cxn>
                <a:cxn ang="0">
                  <a:pos x="99" y="18"/>
                </a:cxn>
                <a:cxn ang="0">
                  <a:pos x="102" y="25"/>
                </a:cxn>
                <a:cxn ang="0">
                  <a:pos x="106" y="36"/>
                </a:cxn>
                <a:cxn ang="0">
                  <a:pos x="99" y="60"/>
                </a:cxn>
                <a:cxn ang="0">
                  <a:pos x="91" y="70"/>
                </a:cxn>
                <a:cxn ang="0">
                  <a:pos x="91" y="72"/>
                </a:cxn>
                <a:cxn ang="0">
                  <a:pos x="197" y="259"/>
                </a:cxn>
                <a:cxn ang="0">
                  <a:pos x="197" y="261"/>
                </a:cxn>
                <a:cxn ang="0">
                  <a:pos x="198" y="264"/>
                </a:cxn>
                <a:cxn ang="0">
                  <a:pos x="205" y="271"/>
                </a:cxn>
                <a:cxn ang="0">
                  <a:pos x="200" y="271"/>
                </a:cxn>
                <a:cxn ang="0">
                  <a:pos x="194" y="269"/>
                </a:cxn>
                <a:cxn ang="0">
                  <a:pos x="84" y="77"/>
                </a:cxn>
                <a:cxn ang="0">
                  <a:pos x="83" y="75"/>
                </a:cxn>
                <a:cxn ang="0">
                  <a:pos x="83" y="70"/>
                </a:cxn>
                <a:cxn ang="0">
                  <a:pos x="86" y="65"/>
                </a:cxn>
                <a:cxn ang="0">
                  <a:pos x="93" y="56"/>
                </a:cxn>
                <a:cxn ang="0">
                  <a:pos x="96" y="49"/>
                </a:cxn>
                <a:cxn ang="0">
                  <a:pos x="97" y="34"/>
                </a:cxn>
                <a:cxn ang="0">
                  <a:pos x="96" y="28"/>
                </a:cxn>
                <a:cxn ang="0">
                  <a:pos x="88" y="17"/>
                </a:cxn>
                <a:cxn ang="0">
                  <a:pos x="73" y="10"/>
                </a:cxn>
                <a:cxn ang="0">
                  <a:pos x="65" y="8"/>
                </a:cxn>
                <a:cxn ang="0">
                  <a:pos x="57" y="8"/>
                </a:cxn>
                <a:cxn ang="0">
                  <a:pos x="39" y="13"/>
                </a:cxn>
                <a:cxn ang="0">
                  <a:pos x="27" y="20"/>
                </a:cxn>
                <a:cxn ang="0">
                  <a:pos x="22" y="23"/>
                </a:cxn>
                <a:cxn ang="0">
                  <a:pos x="11" y="38"/>
                </a:cxn>
                <a:cxn ang="0">
                  <a:pos x="8" y="44"/>
                </a:cxn>
                <a:cxn ang="0">
                  <a:pos x="8" y="59"/>
                </a:cxn>
                <a:cxn ang="0">
                  <a:pos x="9" y="65"/>
                </a:cxn>
                <a:cxn ang="0">
                  <a:pos x="18" y="77"/>
                </a:cxn>
                <a:cxn ang="0">
                  <a:pos x="31" y="83"/>
                </a:cxn>
                <a:cxn ang="0">
                  <a:pos x="42" y="83"/>
                </a:cxn>
                <a:cxn ang="0">
                  <a:pos x="45" y="83"/>
                </a:cxn>
                <a:cxn ang="0">
                  <a:pos x="49" y="85"/>
                </a:cxn>
                <a:cxn ang="0">
                  <a:pos x="53" y="91"/>
                </a:cxn>
                <a:cxn ang="0">
                  <a:pos x="117" y="297"/>
                </a:cxn>
                <a:cxn ang="0">
                  <a:pos x="117" y="305"/>
                </a:cxn>
                <a:cxn ang="0">
                  <a:pos x="110" y="310"/>
                </a:cxn>
                <a:cxn ang="0">
                  <a:pos x="107" y="303"/>
                </a:cxn>
                <a:cxn ang="0">
                  <a:pos x="110" y="302"/>
                </a:cxn>
                <a:cxn ang="0">
                  <a:pos x="110" y="298"/>
                </a:cxn>
              </a:cxnLst>
              <a:rect l="0" t="0" r="r" b="b"/>
              <a:pathLst>
                <a:path w="205" h="310">
                  <a:moveTo>
                    <a:pt x="110" y="298"/>
                  </a:moveTo>
                  <a:lnTo>
                    <a:pt x="110" y="298"/>
                  </a:lnTo>
                  <a:lnTo>
                    <a:pt x="109" y="298"/>
                  </a:lnTo>
                  <a:lnTo>
                    <a:pt x="45" y="95"/>
                  </a:lnTo>
                  <a:lnTo>
                    <a:pt x="45" y="91"/>
                  </a:lnTo>
                  <a:lnTo>
                    <a:pt x="45" y="91"/>
                  </a:lnTo>
                  <a:lnTo>
                    <a:pt x="44" y="91"/>
                  </a:lnTo>
                  <a:lnTo>
                    <a:pt x="44" y="91"/>
                  </a:lnTo>
                  <a:lnTo>
                    <a:pt x="31" y="90"/>
                  </a:lnTo>
                  <a:lnTo>
                    <a:pt x="18" y="85"/>
                  </a:lnTo>
                  <a:lnTo>
                    <a:pt x="9" y="78"/>
                  </a:lnTo>
                  <a:lnTo>
                    <a:pt x="5" y="74"/>
                  </a:lnTo>
                  <a:lnTo>
                    <a:pt x="1" y="69"/>
                  </a:lnTo>
                  <a:lnTo>
                    <a:pt x="1" y="69"/>
                  </a:lnTo>
                  <a:lnTo>
                    <a:pt x="0" y="60"/>
                  </a:lnTo>
                  <a:lnTo>
                    <a:pt x="0" y="52"/>
                  </a:lnTo>
                  <a:lnTo>
                    <a:pt x="0" y="46"/>
                  </a:lnTo>
                  <a:lnTo>
                    <a:pt x="3" y="38"/>
                  </a:lnTo>
                  <a:lnTo>
                    <a:pt x="6" y="31"/>
                  </a:lnTo>
                  <a:lnTo>
                    <a:pt x="11" y="25"/>
                  </a:lnTo>
                  <a:lnTo>
                    <a:pt x="18" y="18"/>
                  </a:lnTo>
                  <a:lnTo>
                    <a:pt x="24" y="13"/>
                  </a:lnTo>
                  <a:lnTo>
                    <a:pt x="24" y="13"/>
                  </a:lnTo>
                  <a:lnTo>
                    <a:pt x="36" y="7"/>
                  </a:lnTo>
                  <a:lnTo>
                    <a:pt x="36" y="7"/>
                  </a:lnTo>
                  <a:lnTo>
                    <a:pt x="47" y="3"/>
                  </a:lnTo>
                  <a:lnTo>
                    <a:pt x="47" y="3"/>
                  </a:lnTo>
                  <a:lnTo>
                    <a:pt x="55" y="2"/>
                  </a:lnTo>
                  <a:lnTo>
                    <a:pt x="65" y="0"/>
                  </a:lnTo>
                  <a:lnTo>
                    <a:pt x="73" y="2"/>
                  </a:lnTo>
                  <a:lnTo>
                    <a:pt x="79" y="3"/>
                  </a:lnTo>
                  <a:lnTo>
                    <a:pt x="88" y="8"/>
                  </a:lnTo>
                  <a:lnTo>
                    <a:pt x="94" y="12"/>
                  </a:lnTo>
                  <a:lnTo>
                    <a:pt x="99" y="18"/>
                  </a:lnTo>
                  <a:lnTo>
                    <a:pt x="102" y="25"/>
                  </a:lnTo>
                  <a:lnTo>
                    <a:pt x="102" y="25"/>
                  </a:lnTo>
                  <a:lnTo>
                    <a:pt x="104" y="31"/>
                  </a:lnTo>
                  <a:lnTo>
                    <a:pt x="106" y="36"/>
                  </a:lnTo>
                  <a:lnTo>
                    <a:pt x="104" y="49"/>
                  </a:lnTo>
                  <a:lnTo>
                    <a:pt x="99" y="60"/>
                  </a:lnTo>
                  <a:lnTo>
                    <a:pt x="91" y="70"/>
                  </a:lnTo>
                  <a:lnTo>
                    <a:pt x="91" y="70"/>
                  </a:lnTo>
                  <a:lnTo>
                    <a:pt x="91" y="72"/>
                  </a:lnTo>
                  <a:lnTo>
                    <a:pt x="91" y="72"/>
                  </a:lnTo>
                  <a:lnTo>
                    <a:pt x="91" y="75"/>
                  </a:lnTo>
                  <a:lnTo>
                    <a:pt x="197" y="259"/>
                  </a:lnTo>
                  <a:lnTo>
                    <a:pt x="197" y="261"/>
                  </a:lnTo>
                  <a:lnTo>
                    <a:pt x="197" y="261"/>
                  </a:lnTo>
                  <a:lnTo>
                    <a:pt x="198" y="264"/>
                  </a:lnTo>
                  <a:lnTo>
                    <a:pt x="198" y="264"/>
                  </a:lnTo>
                  <a:lnTo>
                    <a:pt x="202" y="262"/>
                  </a:lnTo>
                  <a:lnTo>
                    <a:pt x="205" y="271"/>
                  </a:lnTo>
                  <a:lnTo>
                    <a:pt x="205" y="271"/>
                  </a:lnTo>
                  <a:lnTo>
                    <a:pt x="200" y="271"/>
                  </a:lnTo>
                  <a:lnTo>
                    <a:pt x="197" y="271"/>
                  </a:lnTo>
                  <a:lnTo>
                    <a:pt x="194" y="269"/>
                  </a:lnTo>
                  <a:lnTo>
                    <a:pt x="190" y="266"/>
                  </a:lnTo>
                  <a:lnTo>
                    <a:pt x="84" y="77"/>
                  </a:lnTo>
                  <a:lnTo>
                    <a:pt x="84" y="77"/>
                  </a:lnTo>
                  <a:lnTo>
                    <a:pt x="83" y="75"/>
                  </a:lnTo>
                  <a:lnTo>
                    <a:pt x="83" y="70"/>
                  </a:lnTo>
                  <a:lnTo>
                    <a:pt x="83" y="70"/>
                  </a:lnTo>
                  <a:lnTo>
                    <a:pt x="84" y="67"/>
                  </a:lnTo>
                  <a:lnTo>
                    <a:pt x="86" y="65"/>
                  </a:lnTo>
                  <a:lnTo>
                    <a:pt x="86" y="65"/>
                  </a:lnTo>
                  <a:lnTo>
                    <a:pt x="93" y="56"/>
                  </a:lnTo>
                  <a:lnTo>
                    <a:pt x="93" y="56"/>
                  </a:lnTo>
                  <a:lnTo>
                    <a:pt x="96" y="49"/>
                  </a:lnTo>
                  <a:lnTo>
                    <a:pt x="97" y="41"/>
                  </a:lnTo>
                  <a:lnTo>
                    <a:pt x="97" y="34"/>
                  </a:lnTo>
                  <a:lnTo>
                    <a:pt x="96" y="28"/>
                  </a:lnTo>
                  <a:lnTo>
                    <a:pt x="96" y="28"/>
                  </a:lnTo>
                  <a:lnTo>
                    <a:pt x="93" y="21"/>
                  </a:lnTo>
                  <a:lnTo>
                    <a:pt x="88" y="17"/>
                  </a:lnTo>
                  <a:lnTo>
                    <a:pt x="81" y="13"/>
                  </a:lnTo>
                  <a:lnTo>
                    <a:pt x="73" y="10"/>
                  </a:lnTo>
                  <a:lnTo>
                    <a:pt x="73" y="10"/>
                  </a:lnTo>
                  <a:lnTo>
                    <a:pt x="65" y="8"/>
                  </a:lnTo>
                  <a:lnTo>
                    <a:pt x="57" y="8"/>
                  </a:lnTo>
                  <a:lnTo>
                    <a:pt x="57" y="8"/>
                  </a:lnTo>
                  <a:lnTo>
                    <a:pt x="49" y="10"/>
                  </a:lnTo>
                  <a:lnTo>
                    <a:pt x="39" y="13"/>
                  </a:lnTo>
                  <a:lnTo>
                    <a:pt x="39" y="13"/>
                  </a:lnTo>
                  <a:lnTo>
                    <a:pt x="27" y="20"/>
                  </a:lnTo>
                  <a:lnTo>
                    <a:pt x="22" y="23"/>
                  </a:lnTo>
                  <a:lnTo>
                    <a:pt x="22" y="23"/>
                  </a:lnTo>
                  <a:lnTo>
                    <a:pt x="16" y="30"/>
                  </a:lnTo>
                  <a:lnTo>
                    <a:pt x="11" y="38"/>
                  </a:lnTo>
                  <a:lnTo>
                    <a:pt x="11" y="38"/>
                  </a:lnTo>
                  <a:lnTo>
                    <a:pt x="8" y="44"/>
                  </a:lnTo>
                  <a:lnTo>
                    <a:pt x="6" y="51"/>
                  </a:lnTo>
                  <a:lnTo>
                    <a:pt x="8" y="59"/>
                  </a:lnTo>
                  <a:lnTo>
                    <a:pt x="9" y="65"/>
                  </a:lnTo>
                  <a:lnTo>
                    <a:pt x="9" y="65"/>
                  </a:lnTo>
                  <a:lnTo>
                    <a:pt x="13" y="70"/>
                  </a:lnTo>
                  <a:lnTo>
                    <a:pt x="18" y="77"/>
                  </a:lnTo>
                  <a:lnTo>
                    <a:pt x="24" y="80"/>
                  </a:lnTo>
                  <a:lnTo>
                    <a:pt x="31" y="83"/>
                  </a:lnTo>
                  <a:lnTo>
                    <a:pt x="31" y="83"/>
                  </a:lnTo>
                  <a:lnTo>
                    <a:pt x="42" y="83"/>
                  </a:lnTo>
                  <a:lnTo>
                    <a:pt x="42" y="83"/>
                  </a:lnTo>
                  <a:lnTo>
                    <a:pt x="45" y="83"/>
                  </a:lnTo>
                  <a:lnTo>
                    <a:pt x="49" y="85"/>
                  </a:lnTo>
                  <a:lnTo>
                    <a:pt x="49" y="85"/>
                  </a:lnTo>
                  <a:lnTo>
                    <a:pt x="52" y="88"/>
                  </a:lnTo>
                  <a:lnTo>
                    <a:pt x="53" y="91"/>
                  </a:lnTo>
                  <a:lnTo>
                    <a:pt x="117" y="297"/>
                  </a:lnTo>
                  <a:lnTo>
                    <a:pt x="117" y="297"/>
                  </a:lnTo>
                  <a:lnTo>
                    <a:pt x="119" y="302"/>
                  </a:lnTo>
                  <a:lnTo>
                    <a:pt x="117" y="305"/>
                  </a:lnTo>
                  <a:lnTo>
                    <a:pt x="115" y="308"/>
                  </a:lnTo>
                  <a:lnTo>
                    <a:pt x="110" y="310"/>
                  </a:lnTo>
                  <a:lnTo>
                    <a:pt x="107" y="303"/>
                  </a:lnTo>
                  <a:lnTo>
                    <a:pt x="107" y="303"/>
                  </a:lnTo>
                  <a:lnTo>
                    <a:pt x="110" y="302"/>
                  </a:lnTo>
                  <a:lnTo>
                    <a:pt x="110" y="302"/>
                  </a:lnTo>
                  <a:lnTo>
                    <a:pt x="110" y="298"/>
                  </a:lnTo>
                  <a:lnTo>
                    <a:pt x="110" y="298"/>
                  </a:lnTo>
                  <a:close/>
                </a:path>
              </a:pathLst>
            </a:custGeom>
            <a:solidFill>
              <a:srgbClr val="FBB03B"/>
            </a:solidFill>
            <a:ln w="9525">
              <a:noFill/>
              <a:round/>
            </a:ln>
          </p:spPr>
          <p:txBody>
            <a:bodyPr vert="horz" wrap="square" lIns="121920" tIns="60960" rIns="121920" bIns="60960" numCol="1" anchor="t" anchorCtr="0" compatLnSpc="1"/>
            <a:lstStyle/>
            <a:p>
              <a:endParaRPr lang="en-US" sz="2400"/>
            </a:p>
          </p:txBody>
        </p:sp>
        <p:sp>
          <p:nvSpPr>
            <p:cNvPr id="72" name="Freeform 3283"/>
            <p:cNvSpPr/>
            <p:nvPr/>
          </p:nvSpPr>
          <p:spPr bwMode="auto">
            <a:xfrm>
              <a:off x="2023473" y="2105503"/>
              <a:ext cx="206263" cy="121347"/>
            </a:xfrm>
            <a:custGeom>
              <a:avLst/>
              <a:gdLst/>
              <a:ahLst/>
              <a:cxnLst>
                <a:cxn ang="0">
                  <a:pos x="11" y="57"/>
                </a:cxn>
                <a:cxn ang="0">
                  <a:pos x="11" y="57"/>
                </a:cxn>
                <a:cxn ang="0">
                  <a:pos x="94" y="21"/>
                </a:cxn>
                <a:cxn ang="0">
                  <a:pos x="94" y="21"/>
                </a:cxn>
                <a:cxn ang="0">
                  <a:pos x="96" y="14"/>
                </a:cxn>
                <a:cxn ang="0">
                  <a:pos x="96" y="8"/>
                </a:cxn>
                <a:cxn ang="0">
                  <a:pos x="91" y="3"/>
                </a:cxn>
                <a:cxn ang="0">
                  <a:pos x="86" y="0"/>
                </a:cxn>
                <a:cxn ang="0">
                  <a:pos x="86" y="0"/>
                </a:cxn>
                <a:cxn ang="0">
                  <a:pos x="1" y="37"/>
                </a:cxn>
                <a:cxn ang="0">
                  <a:pos x="1" y="37"/>
                </a:cxn>
                <a:cxn ang="0">
                  <a:pos x="0" y="42"/>
                </a:cxn>
                <a:cxn ang="0">
                  <a:pos x="1" y="48"/>
                </a:cxn>
                <a:cxn ang="0">
                  <a:pos x="4" y="53"/>
                </a:cxn>
                <a:cxn ang="0">
                  <a:pos x="11" y="57"/>
                </a:cxn>
                <a:cxn ang="0">
                  <a:pos x="11" y="57"/>
                </a:cxn>
              </a:cxnLst>
              <a:rect l="0" t="0" r="r" b="b"/>
              <a:pathLst>
                <a:path w="96" h="57">
                  <a:moveTo>
                    <a:pt x="11" y="57"/>
                  </a:moveTo>
                  <a:lnTo>
                    <a:pt x="11" y="57"/>
                  </a:lnTo>
                  <a:lnTo>
                    <a:pt x="94" y="21"/>
                  </a:lnTo>
                  <a:lnTo>
                    <a:pt x="94" y="21"/>
                  </a:lnTo>
                  <a:lnTo>
                    <a:pt x="96" y="14"/>
                  </a:lnTo>
                  <a:lnTo>
                    <a:pt x="96" y="8"/>
                  </a:lnTo>
                  <a:lnTo>
                    <a:pt x="91" y="3"/>
                  </a:lnTo>
                  <a:lnTo>
                    <a:pt x="86" y="0"/>
                  </a:lnTo>
                  <a:lnTo>
                    <a:pt x="86" y="0"/>
                  </a:lnTo>
                  <a:lnTo>
                    <a:pt x="1" y="37"/>
                  </a:lnTo>
                  <a:lnTo>
                    <a:pt x="1" y="37"/>
                  </a:lnTo>
                  <a:lnTo>
                    <a:pt x="0" y="42"/>
                  </a:lnTo>
                  <a:lnTo>
                    <a:pt x="1" y="48"/>
                  </a:lnTo>
                  <a:lnTo>
                    <a:pt x="4" y="53"/>
                  </a:lnTo>
                  <a:lnTo>
                    <a:pt x="11" y="57"/>
                  </a:lnTo>
                  <a:lnTo>
                    <a:pt x="11" y="57"/>
                  </a:lnTo>
                  <a:close/>
                </a:path>
              </a:pathLst>
            </a:custGeom>
            <a:solidFill>
              <a:srgbClr val="4D4D4D"/>
            </a:solidFill>
            <a:ln w="9525">
              <a:noFill/>
              <a:round/>
            </a:ln>
          </p:spPr>
          <p:txBody>
            <a:bodyPr vert="horz" wrap="square" lIns="121920" tIns="60960" rIns="121920" bIns="60960" numCol="1" anchor="t" anchorCtr="0" compatLnSpc="1"/>
            <a:lstStyle/>
            <a:p>
              <a:endParaRPr lang="en-US" sz="2400"/>
            </a:p>
          </p:txBody>
        </p:sp>
        <p:sp>
          <p:nvSpPr>
            <p:cNvPr id="73" name="Freeform 3284"/>
            <p:cNvSpPr/>
            <p:nvPr/>
          </p:nvSpPr>
          <p:spPr bwMode="auto">
            <a:xfrm>
              <a:off x="1641027" y="2274527"/>
              <a:ext cx="210562" cy="121347"/>
            </a:xfrm>
            <a:custGeom>
              <a:avLst/>
              <a:gdLst/>
              <a:ahLst/>
              <a:cxnLst>
                <a:cxn ang="0">
                  <a:pos x="96" y="19"/>
                </a:cxn>
                <a:cxn ang="0">
                  <a:pos x="96" y="19"/>
                </a:cxn>
                <a:cxn ang="0">
                  <a:pos x="12" y="55"/>
                </a:cxn>
                <a:cxn ang="0">
                  <a:pos x="12" y="55"/>
                </a:cxn>
                <a:cxn ang="0">
                  <a:pos x="5" y="53"/>
                </a:cxn>
                <a:cxn ang="0">
                  <a:pos x="2" y="47"/>
                </a:cxn>
                <a:cxn ang="0">
                  <a:pos x="0" y="42"/>
                </a:cxn>
                <a:cxn ang="0">
                  <a:pos x="2" y="36"/>
                </a:cxn>
                <a:cxn ang="0">
                  <a:pos x="2" y="36"/>
                </a:cxn>
                <a:cxn ang="0">
                  <a:pos x="87" y="0"/>
                </a:cxn>
                <a:cxn ang="0">
                  <a:pos x="87" y="0"/>
                </a:cxn>
                <a:cxn ang="0">
                  <a:pos x="93" y="3"/>
                </a:cxn>
                <a:cxn ang="0">
                  <a:pos x="96" y="8"/>
                </a:cxn>
                <a:cxn ang="0">
                  <a:pos x="98" y="13"/>
                </a:cxn>
                <a:cxn ang="0">
                  <a:pos x="96" y="19"/>
                </a:cxn>
                <a:cxn ang="0">
                  <a:pos x="96" y="19"/>
                </a:cxn>
              </a:cxnLst>
              <a:rect l="0" t="0" r="r" b="b"/>
              <a:pathLst>
                <a:path w="98" h="55">
                  <a:moveTo>
                    <a:pt x="96" y="19"/>
                  </a:moveTo>
                  <a:lnTo>
                    <a:pt x="96" y="19"/>
                  </a:lnTo>
                  <a:lnTo>
                    <a:pt x="12" y="55"/>
                  </a:lnTo>
                  <a:lnTo>
                    <a:pt x="12" y="55"/>
                  </a:lnTo>
                  <a:lnTo>
                    <a:pt x="5" y="53"/>
                  </a:lnTo>
                  <a:lnTo>
                    <a:pt x="2" y="47"/>
                  </a:lnTo>
                  <a:lnTo>
                    <a:pt x="0" y="42"/>
                  </a:lnTo>
                  <a:lnTo>
                    <a:pt x="2" y="36"/>
                  </a:lnTo>
                  <a:lnTo>
                    <a:pt x="2" y="36"/>
                  </a:lnTo>
                  <a:lnTo>
                    <a:pt x="87" y="0"/>
                  </a:lnTo>
                  <a:lnTo>
                    <a:pt x="87" y="0"/>
                  </a:lnTo>
                  <a:lnTo>
                    <a:pt x="93" y="3"/>
                  </a:lnTo>
                  <a:lnTo>
                    <a:pt x="96" y="8"/>
                  </a:lnTo>
                  <a:lnTo>
                    <a:pt x="98" y="13"/>
                  </a:lnTo>
                  <a:lnTo>
                    <a:pt x="96" y="19"/>
                  </a:lnTo>
                  <a:lnTo>
                    <a:pt x="96" y="19"/>
                  </a:lnTo>
                  <a:close/>
                </a:path>
              </a:pathLst>
            </a:custGeom>
            <a:solidFill>
              <a:srgbClr val="4D4D4D"/>
            </a:solidFill>
            <a:ln w="9525">
              <a:noFill/>
              <a:round/>
            </a:ln>
          </p:spPr>
          <p:txBody>
            <a:bodyPr vert="horz" wrap="square" lIns="121920" tIns="60960" rIns="121920" bIns="60960" numCol="1" anchor="t" anchorCtr="0" compatLnSpc="1"/>
            <a:lstStyle/>
            <a:p>
              <a:endParaRPr lang="en-US" sz="2400"/>
            </a:p>
          </p:txBody>
        </p:sp>
        <p:sp>
          <p:nvSpPr>
            <p:cNvPr id="309" name="Freeform 3696"/>
            <p:cNvSpPr/>
            <p:nvPr/>
          </p:nvSpPr>
          <p:spPr bwMode="auto">
            <a:xfrm>
              <a:off x="3965784" y="2616896"/>
              <a:ext cx="481279" cy="416047"/>
            </a:xfrm>
            <a:custGeom>
              <a:avLst/>
              <a:gdLst/>
              <a:ahLst/>
              <a:cxnLst>
                <a:cxn ang="0">
                  <a:pos x="0" y="0"/>
                </a:cxn>
                <a:cxn ang="0">
                  <a:pos x="38" y="86"/>
                </a:cxn>
                <a:cxn ang="0">
                  <a:pos x="149" y="161"/>
                </a:cxn>
                <a:cxn ang="0">
                  <a:pos x="175" y="180"/>
                </a:cxn>
                <a:cxn ang="0">
                  <a:pos x="188" y="189"/>
                </a:cxn>
                <a:cxn ang="0">
                  <a:pos x="188" y="189"/>
                </a:cxn>
                <a:cxn ang="0">
                  <a:pos x="193" y="192"/>
                </a:cxn>
                <a:cxn ang="0">
                  <a:pos x="198" y="192"/>
                </a:cxn>
                <a:cxn ang="0">
                  <a:pos x="198" y="192"/>
                </a:cxn>
                <a:cxn ang="0">
                  <a:pos x="202" y="192"/>
                </a:cxn>
                <a:cxn ang="0">
                  <a:pos x="206" y="189"/>
                </a:cxn>
                <a:cxn ang="0">
                  <a:pos x="222" y="164"/>
                </a:cxn>
                <a:cxn ang="0">
                  <a:pos x="222" y="164"/>
                </a:cxn>
                <a:cxn ang="0">
                  <a:pos x="224" y="159"/>
                </a:cxn>
                <a:cxn ang="0">
                  <a:pos x="224" y="156"/>
                </a:cxn>
                <a:cxn ang="0">
                  <a:pos x="220" y="151"/>
                </a:cxn>
                <a:cxn ang="0">
                  <a:pos x="215" y="146"/>
                </a:cxn>
                <a:cxn ang="0">
                  <a:pos x="202" y="138"/>
                </a:cxn>
                <a:cxn ang="0">
                  <a:pos x="176" y="119"/>
                </a:cxn>
                <a:cxn ang="0">
                  <a:pos x="0" y="0"/>
                </a:cxn>
              </a:cxnLst>
              <a:rect l="0" t="0" r="r" b="b"/>
              <a:pathLst>
                <a:path w="224" h="192">
                  <a:moveTo>
                    <a:pt x="0" y="0"/>
                  </a:moveTo>
                  <a:lnTo>
                    <a:pt x="38" y="86"/>
                  </a:lnTo>
                  <a:lnTo>
                    <a:pt x="149" y="161"/>
                  </a:lnTo>
                  <a:lnTo>
                    <a:pt x="175" y="180"/>
                  </a:lnTo>
                  <a:lnTo>
                    <a:pt x="188" y="189"/>
                  </a:lnTo>
                  <a:lnTo>
                    <a:pt x="188" y="189"/>
                  </a:lnTo>
                  <a:lnTo>
                    <a:pt x="193" y="192"/>
                  </a:lnTo>
                  <a:lnTo>
                    <a:pt x="198" y="192"/>
                  </a:lnTo>
                  <a:lnTo>
                    <a:pt x="198" y="192"/>
                  </a:lnTo>
                  <a:lnTo>
                    <a:pt x="202" y="192"/>
                  </a:lnTo>
                  <a:lnTo>
                    <a:pt x="206" y="189"/>
                  </a:lnTo>
                  <a:lnTo>
                    <a:pt x="222" y="164"/>
                  </a:lnTo>
                  <a:lnTo>
                    <a:pt x="222" y="164"/>
                  </a:lnTo>
                  <a:lnTo>
                    <a:pt x="224" y="159"/>
                  </a:lnTo>
                  <a:lnTo>
                    <a:pt x="224" y="156"/>
                  </a:lnTo>
                  <a:lnTo>
                    <a:pt x="220" y="151"/>
                  </a:lnTo>
                  <a:lnTo>
                    <a:pt x="215" y="146"/>
                  </a:lnTo>
                  <a:lnTo>
                    <a:pt x="202" y="138"/>
                  </a:lnTo>
                  <a:lnTo>
                    <a:pt x="176" y="119"/>
                  </a:lnTo>
                  <a:lnTo>
                    <a:pt x="0" y="0"/>
                  </a:lnTo>
                </a:path>
              </a:pathLst>
            </a:custGeom>
            <a:noFill/>
            <a:ln w="9525">
              <a:noFill/>
              <a:round/>
            </a:ln>
          </p:spPr>
          <p:txBody>
            <a:bodyPr vert="horz" wrap="square" lIns="121920" tIns="60960" rIns="121920" bIns="60960" numCol="1" anchor="t" anchorCtr="0" compatLnSpc="1"/>
            <a:lstStyle/>
            <a:p>
              <a:endParaRPr lang="en-US" sz="2400"/>
            </a:p>
          </p:txBody>
        </p:sp>
        <p:sp>
          <p:nvSpPr>
            <p:cNvPr id="310" name="Freeform 3697"/>
            <p:cNvSpPr/>
            <p:nvPr/>
          </p:nvSpPr>
          <p:spPr bwMode="auto">
            <a:xfrm>
              <a:off x="3677876" y="2413208"/>
              <a:ext cx="369553" cy="390044"/>
            </a:xfrm>
            <a:custGeom>
              <a:avLst/>
              <a:gdLst/>
              <a:ahLst/>
              <a:cxnLst>
                <a:cxn ang="0">
                  <a:pos x="0" y="0"/>
                </a:cxn>
                <a:cxn ang="0">
                  <a:pos x="38" y="86"/>
                </a:cxn>
                <a:cxn ang="0">
                  <a:pos x="173" y="179"/>
                </a:cxn>
                <a:cxn ang="0">
                  <a:pos x="135" y="93"/>
                </a:cxn>
                <a:cxn ang="0">
                  <a:pos x="0" y="0"/>
                </a:cxn>
              </a:cxnLst>
              <a:rect l="0" t="0" r="r" b="b"/>
              <a:pathLst>
                <a:path w="173" h="179">
                  <a:moveTo>
                    <a:pt x="0" y="0"/>
                  </a:moveTo>
                  <a:lnTo>
                    <a:pt x="38" y="86"/>
                  </a:lnTo>
                  <a:lnTo>
                    <a:pt x="173" y="179"/>
                  </a:lnTo>
                  <a:lnTo>
                    <a:pt x="135" y="93"/>
                  </a:lnTo>
                  <a:lnTo>
                    <a:pt x="0" y="0"/>
                  </a:lnTo>
                  <a:close/>
                </a:path>
              </a:pathLst>
            </a:custGeom>
            <a:solidFill>
              <a:srgbClr val="0F0F0F"/>
            </a:solidFill>
            <a:ln w="9525">
              <a:noFill/>
              <a:round/>
            </a:ln>
          </p:spPr>
          <p:txBody>
            <a:bodyPr vert="horz" wrap="square" lIns="121920" tIns="60960" rIns="121920" bIns="60960" numCol="1" anchor="t" anchorCtr="0" compatLnSpc="1"/>
            <a:lstStyle/>
            <a:p>
              <a:endParaRPr lang="en-US" sz="2400"/>
            </a:p>
          </p:txBody>
        </p:sp>
        <p:sp>
          <p:nvSpPr>
            <p:cNvPr id="311" name="Freeform 3698"/>
            <p:cNvSpPr/>
            <p:nvPr/>
          </p:nvSpPr>
          <p:spPr bwMode="auto">
            <a:xfrm>
              <a:off x="3677879" y="2413207"/>
              <a:ext cx="369553" cy="390044"/>
            </a:xfrm>
            <a:custGeom>
              <a:avLst/>
              <a:gdLst/>
              <a:ahLst/>
              <a:cxnLst>
                <a:cxn ang="0">
                  <a:pos x="0" y="0"/>
                </a:cxn>
                <a:cxn ang="0">
                  <a:pos x="38" y="86"/>
                </a:cxn>
                <a:cxn ang="0">
                  <a:pos x="173" y="179"/>
                </a:cxn>
                <a:cxn ang="0">
                  <a:pos x="135" y="93"/>
                </a:cxn>
                <a:cxn ang="0">
                  <a:pos x="0" y="0"/>
                </a:cxn>
              </a:cxnLst>
              <a:rect l="0" t="0" r="r" b="b"/>
              <a:pathLst>
                <a:path w="173" h="179">
                  <a:moveTo>
                    <a:pt x="0" y="0"/>
                  </a:moveTo>
                  <a:lnTo>
                    <a:pt x="38" y="86"/>
                  </a:lnTo>
                  <a:lnTo>
                    <a:pt x="173" y="179"/>
                  </a:lnTo>
                  <a:lnTo>
                    <a:pt x="135" y="93"/>
                  </a:lnTo>
                  <a:lnTo>
                    <a:pt x="0" y="0"/>
                  </a:lnTo>
                </a:path>
              </a:pathLst>
            </a:custGeom>
            <a:noFill/>
            <a:ln w="9525">
              <a:noFill/>
              <a:round/>
            </a:ln>
          </p:spPr>
          <p:txBody>
            <a:bodyPr vert="horz" wrap="square" lIns="121920" tIns="60960" rIns="121920" bIns="60960" numCol="1" anchor="t" anchorCtr="0" compatLnSpc="1"/>
            <a:lstStyle/>
            <a:p>
              <a:endParaRPr lang="en-US" sz="2400"/>
            </a:p>
          </p:txBody>
        </p:sp>
        <p:sp>
          <p:nvSpPr>
            <p:cNvPr id="313" name="Rectangle 3700"/>
            <p:cNvSpPr>
              <a:spLocks noChangeArrowheads="1"/>
            </p:cNvSpPr>
            <p:nvPr/>
          </p:nvSpPr>
          <p:spPr bwMode="auto">
            <a:xfrm>
              <a:off x="2925881" y="1992823"/>
              <a:ext cx="4299" cy="4335"/>
            </a:xfrm>
            <a:prstGeom prst="rect">
              <a:avLst/>
            </a:prstGeom>
            <a:noFill/>
            <a:ln w="9525">
              <a:noFill/>
              <a:miter lim="800000"/>
            </a:ln>
          </p:spPr>
          <p:txBody>
            <a:bodyPr vert="horz" wrap="square" lIns="121920" tIns="60960" rIns="121920" bIns="60960" numCol="1" anchor="t" anchorCtr="0" compatLnSpc="1"/>
            <a:lstStyle/>
            <a:p>
              <a:endParaRPr lang="en-US" sz="2400"/>
            </a:p>
          </p:txBody>
        </p:sp>
        <p:sp>
          <p:nvSpPr>
            <p:cNvPr id="314" name="Rectangle 3701"/>
            <p:cNvSpPr>
              <a:spLocks noChangeArrowheads="1"/>
            </p:cNvSpPr>
            <p:nvPr/>
          </p:nvSpPr>
          <p:spPr bwMode="auto">
            <a:xfrm>
              <a:off x="2947365" y="1962489"/>
              <a:ext cx="4299" cy="4335"/>
            </a:xfrm>
            <a:prstGeom prst="rect">
              <a:avLst/>
            </a:prstGeom>
            <a:noFill/>
            <a:ln w="9525">
              <a:noFill/>
              <a:miter lim="800000"/>
            </a:ln>
          </p:spPr>
          <p:txBody>
            <a:bodyPr vert="horz" wrap="square" lIns="121920" tIns="60960" rIns="121920" bIns="60960" numCol="1" anchor="t" anchorCtr="0" compatLnSpc="1"/>
            <a:lstStyle/>
            <a:p>
              <a:endParaRPr lang="en-US" sz="2400"/>
            </a:p>
          </p:txBody>
        </p:sp>
        <p:sp>
          <p:nvSpPr>
            <p:cNvPr id="315" name="Freeform 3702"/>
            <p:cNvSpPr/>
            <p:nvPr/>
          </p:nvSpPr>
          <p:spPr bwMode="auto">
            <a:xfrm>
              <a:off x="2693834" y="1806468"/>
              <a:ext cx="1061394" cy="797424"/>
            </a:xfrm>
            <a:custGeom>
              <a:avLst/>
              <a:gdLst/>
              <a:ahLst/>
              <a:cxnLst>
                <a:cxn ang="0">
                  <a:pos x="0" y="0"/>
                </a:cxn>
                <a:cxn ang="0">
                  <a:pos x="35" y="36"/>
                </a:cxn>
                <a:cxn ang="0">
                  <a:pos x="97" y="96"/>
                </a:cxn>
                <a:cxn ang="0">
                  <a:pos x="97" y="96"/>
                </a:cxn>
                <a:cxn ang="0">
                  <a:pos x="97" y="96"/>
                </a:cxn>
                <a:cxn ang="0">
                  <a:pos x="104" y="99"/>
                </a:cxn>
                <a:cxn ang="0">
                  <a:pos x="104" y="99"/>
                </a:cxn>
                <a:cxn ang="0">
                  <a:pos x="495" y="366"/>
                </a:cxn>
                <a:cxn ang="0">
                  <a:pos x="457" y="280"/>
                </a:cxn>
                <a:cxn ang="0">
                  <a:pos x="130" y="57"/>
                </a:cxn>
                <a:cxn ang="0">
                  <a:pos x="130" y="57"/>
                </a:cxn>
                <a:cxn ang="0">
                  <a:pos x="130" y="57"/>
                </a:cxn>
                <a:cxn ang="0">
                  <a:pos x="130" y="55"/>
                </a:cxn>
                <a:cxn ang="0">
                  <a:pos x="123" y="55"/>
                </a:cxn>
                <a:cxn ang="0">
                  <a:pos x="123" y="55"/>
                </a:cxn>
                <a:cxn ang="0">
                  <a:pos x="45" y="21"/>
                </a:cxn>
                <a:cxn ang="0">
                  <a:pos x="0" y="0"/>
                </a:cxn>
              </a:cxnLst>
              <a:rect l="0" t="0" r="r" b="b"/>
              <a:pathLst>
                <a:path w="495" h="366">
                  <a:moveTo>
                    <a:pt x="0" y="0"/>
                  </a:moveTo>
                  <a:lnTo>
                    <a:pt x="35" y="36"/>
                  </a:lnTo>
                  <a:lnTo>
                    <a:pt x="97" y="96"/>
                  </a:lnTo>
                  <a:lnTo>
                    <a:pt x="97" y="96"/>
                  </a:lnTo>
                  <a:lnTo>
                    <a:pt x="97" y="96"/>
                  </a:lnTo>
                  <a:lnTo>
                    <a:pt x="104" y="99"/>
                  </a:lnTo>
                  <a:lnTo>
                    <a:pt x="104" y="99"/>
                  </a:lnTo>
                  <a:lnTo>
                    <a:pt x="495" y="366"/>
                  </a:lnTo>
                  <a:lnTo>
                    <a:pt x="457" y="280"/>
                  </a:lnTo>
                  <a:lnTo>
                    <a:pt x="130" y="57"/>
                  </a:lnTo>
                  <a:lnTo>
                    <a:pt x="130" y="57"/>
                  </a:lnTo>
                  <a:lnTo>
                    <a:pt x="130" y="57"/>
                  </a:lnTo>
                  <a:lnTo>
                    <a:pt x="130" y="55"/>
                  </a:lnTo>
                  <a:lnTo>
                    <a:pt x="123" y="55"/>
                  </a:lnTo>
                  <a:lnTo>
                    <a:pt x="123" y="55"/>
                  </a:lnTo>
                  <a:lnTo>
                    <a:pt x="45" y="21"/>
                  </a:lnTo>
                  <a:lnTo>
                    <a:pt x="0" y="0"/>
                  </a:lnTo>
                </a:path>
              </a:pathLst>
            </a:custGeom>
            <a:noFill/>
            <a:ln w="9525">
              <a:noFill/>
              <a:round/>
            </a:ln>
          </p:spPr>
          <p:txBody>
            <a:bodyPr vert="horz" wrap="square" lIns="121920" tIns="60960" rIns="121920" bIns="60960" numCol="1" anchor="t" anchorCtr="0" compatLnSpc="1"/>
            <a:lstStyle/>
            <a:p>
              <a:endParaRPr lang="en-US" sz="2400"/>
            </a:p>
          </p:txBody>
        </p:sp>
        <p:pic>
          <p:nvPicPr>
            <p:cNvPr id="308" name="Picture 3">
              <a:extLst>
                <a:ext uri="{FF2B5EF4-FFF2-40B4-BE49-F238E27FC236}">
                  <a16:creationId xmlns:a16="http://schemas.microsoft.com/office/drawing/2014/main" id="{391D3C80-1EBE-441A-B3DD-A683250FE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59081">
              <a:off x="2204376" y="3355910"/>
              <a:ext cx="1770525" cy="263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2" name="Picture 2" descr="http://newsimg.5054399.com/uploads/userup/1103/211140412417.jpg">
              <a:extLst>
                <a:ext uri="{FF2B5EF4-FFF2-40B4-BE49-F238E27FC236}">
                  <a16:creationId xmlns:a16="http://schemas.microsoft.com/office/drawing/2014/main" id="{5E7E0FE1-2388-4C85-99AD-08946710F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163156">
              <a:off x="845415" y="2206001"/>
              <a:ext cx="2819952" cy="130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333">
            <a:extLst>
              <a:ext uri="{FF2B5EF4-FFF2-40B4-BE49-F238E27FC236}">
                <a16:creationId xmlns:a16="http://schemas.microsoft.com/office/drawing/2014/main" id="{378D0518-F1D6-4E96-BFE7-A7693572296C}"/>
              </a:ext>
            </a:extLst>
          </p:cNvPr>
          <p:cNvGrpSpPr/>
          <p:nvPr/>
        </p:nvGrpSpPr>
        <p:grpSpPr>
          <a:xfrm>
            <a:off x="5877600" y="4308338"/>
            <a:ext cx="384635" cy="384634"/>
            <a:chOff x="4643438" y="3214692"/>
            <a:chExt cx="288476" cy="288476"/>
          </a:xfrm>
          <a:solidFill>
            <a:srgbClr val="141158"/>
          </a:solidFill>
        </p:grpSpPr>
        <p:sp>
          <p:nvSpPr>
            <p:cNvPr id="47" name="Oval 327">
              <a:extLst>
                <a:ext uri="{FF2B5EF4-FFF2-40B4-BE49-F238E27FC236}">
                  <a16:creationId xmlns:a16="http://schemas.microsoft.com/office/drawing/2014/main" id="{8039AD26-C56C-41E6-9C07-7E0527FDC99D}"/>
                </a:ext>
              </a:extLst>
            </p:cNvPr>
            <p:cNvSpPr/>
            <p:nvPr/>
          </p:nvSpPr>
          <p:spPr>
            <a:xfrm>
              <a:off x="4643438" y="3214692"/>
              <a:ext cx="288476" cy="288476"/>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105">
              <a:extLst>
                <a:ext uri="{FF2B5EF4-FFF2-40B4-BE49-F238E27FC236}">
                  <a16:creationId xmlns:a16="http://schemas.microsoft.com/office/drawing/2014/main" id="{04D51D06-43DD-4317-9DBC-F2214D9081F7}"/>
                </a:ext>
              </a:extLst>
            </p:cNvPr>
            <p:cNvSpPr/>
            <p:nvPr/>
          </p:nvSpPr>
          <p:spPr bwMode="auto">
            <a:xfrm>
              <a:off x="4739688" y="331067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grpFill/>
            <a:ln w="9525">
              <a:noFill/>
              <a:round/>
            </a:ln>
          </p:spPr>
          <p:txBody>
            <a:bodyPr vert="horz" wrap="square" lIns="121920" tIns="60960" rIns="121920" bIns="60960" numCol="1" anchor="t" anchorCtr="0" compatLnSpc="1"/>
            <a:lstStyle/>
            <a:p>
              <a:endParaRPr lang="en-US" sz="2400">
                <a:solidFill>
                  <a:schemeClr val="bg1"/>
                </a:solidFill>
              </a:endParaRPr>
            </a:p>
          </p:txBody>
        </p:sp>
      </p:grpSp>
      <p:grpSp>
        <p:nvGrpSpPr>
          <p:cNvPr id="49" name="Group 333">
            <a:extLst>
              <a:ext uri="{FF2B5EF4-FFF2-40B4-BE49-F238E27FC236}">
                <a16:creationId xmlns:a16="http://schemas.microsoft.com/office/drawing/2014/main" id="{1A53691A-F599-4E41-9BED-D8F30EBD0F7C}"/>
              </a:ext>
            </a:extLst>
          </p:cNvPr>
          <p:cNvGrpSpPr/>
          <p:nvPr/>
        </p:nvGrpSpPr>
        <p:grpSpPr>
          <a:xfrm>
            <a:off x="5877599" y="5421765"/>
            <a:ext cx="384635" cy="384634"/>
            <a:chOff x="4643438" y="3214692"/>
            <a:chExt cx="288476" cy="288476"/>
          </a:xfrm>
          <a:solidFill>
            <a:srgbClr val="141158"/>
          </a:solidFill>
        </p:grpSpPr>
        <p:sp>
          <p:nvSpPr>
            <p:cNvPr id="50" name="Oval 327">
              <a:extLst>
                <a:ext uri="{FF2B5EF4-FFF2-40B4-BE49-F238E27FC236}">
                  <a16:creationId xmlns:a16="http://schemas.microsoft.com/office/drawing/2014/main" id="{4F27CD35-EC66-4782-947B-6FED9E5F48C7}"/>
                </a:ext>
              </a:extLst>
            </p:cNvPr>
            <p:cNvSpPr/>
            <p:nvPr/>
          </p:nvSpPr>
          <p:spPr>
            <a:xfrm>
              <a:off x="4643438" y="3214692"/>
              <a:ext cx="288476" cy="288476"/>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105">
              <a:extLst>
                <a:ext uri="{FF2B5EF4-FFF2-40B4-BE49-F238E27FC236}">
                  <a16:creationId xmlns:a16="http://schemas.microsoft.com/office/drawing/2014/main" id="{1C0FBB76-30E5-47CD-BE74-24D34512E87F}"/>
                </a:ext>
              </a:extLst>
            </p:cNvPr>
            <p:cNvSpPr/>
            <p:nvPr/>
          </p:nvSpPr>
          <p:spPr bwMode="auto">
            <a:xfrm>
              <a:off x="4739688" y="331067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grpFill/>
            <a:ln w="9525">
              <a:noFill/>
              <a:round/>
            </a:ln>
          </p:spPr>
          <p:txBody>
            <a:bodyPr vert="horz" wrap="square" lIns="121920" tIns="60960" rIns="121920" bIns="60960" numCol="1" anchor="t" anchorCtr="0" compatLnSpc="1"/>
            <a:lstStyle/>
            <a:p>
              <a:endParaRPr lang="en-US" sz="2400">
                <a:solidFill>
                  <a:schemeClr val="bg1"/>
                </a:solidFill>
              </a:endParaRPr>
            </a:p>
          </p:txBody>
        </p:sp>
      </p:grpSp>
      <p:sp>
        <p:nvSpPr>
          <p:cNvPr id="52" name="矩形 51">
            <a:extLst>
              <a:ext uri="{FF2B5EF4-FFF2-40B4-BE49-F238E27FC236}">
                <a16:creationId xmlns:a16="http://schemas.microsoft.com/office/drawing/2014/main" id="{7ED05CE9-4ED9-46A2-8C5D-20A552BA1B55}"/>
              </a:ext>
            </a:extLst>
          </p:cNvPr>
          <p:cNvSpPr/>
          <p:nvPr/>
        </p:nvSpPr>
        <p:spPr>
          <a:xfrm>
            <a:off x="67112" y="6586558"/>
            <a:ext cx="12063368"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以上两点，便是一个游戏好玩的两个条件：上手相当简单，精通却相对不易。</a:t>
            </a:r>
            <a:endParaRPr lang="zh-CN" altLang="en-US" sz="1600" dirty="0">
              <a:sym typeface="+mn-ea"/>
            </a:endParaRP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par>
                          <p:cTn id="11" fill="hold">
                            <p:stCondLst>
                              <p:cond delay="500"/>
                            </p:stCondLst>
                            <p:childTnLst>
                              <p:par>
                                <p:cTn id="12" presetID="29" presetClass="entr" presetSubtype="0" fill="hold" grpId="0" nodeType="afterEffect">
                                  <p:stCondLst>
                                    <p:cond delay="0"/>
                                  </p:stCondLst>
                                  <p:childTnLst>
                                    <p:set>
                                      <p:cBhvr>
                                        <p:cTn id="13" dur="1" fill="hold">
                                          <p:stCondLst>
                                            <p:cond delay="0"/>
                                          </p:stCondLst>
                                        </p:cTn>
                                        <p:tgtEl>
                                          <p:spTgt spid="325"/>
                                        </p:tgtEl>
                                        <p:attrNameLst>
                                          <p:attrName>style.visibility</p:attrName>
                                        </p:attrNameLst>
                                      </p:cBhvr>
                                      <p:to>
                                        <p:strVal val="visible"/>
                                      </p:to>
                                    </p:set>
                                    <p:anim calcmode="lin" valueType="num">
                                      <p:cBhvr>
                                        <p:cTn id="14" dur="500" fill="hold"/>
                                        <p:tgtEl>
                                          <p:spTgt spid="325"/>
                                        </p:tgtEl>
                                        <p:attrNameLst>
                                          <p:attrName>ppt_x</p:attrName>
                                        </p:attrNameLst>
                                      </p:cBhvr>
                                      <p:tavLst>
                                        <p:tav tm="0">
                                          <p:val>
                                            <p:strVal val="#ppt_x-.2"/>
                                          </p:val>
                                        </p:tav>
                                        <p:tav tm="100000">
                                          <p:val>
                                            <p:strVal val="#ppt_x"/>
                                          </p:val>
                                        </p:tav>
                                      </p:tavLst>
                                    </p:anim>
                                    <p:anim calcmode="lin" valueType="num">
                                      <p:cBhvr>
                                        <p:cTn id="15" dur="500" fill="hold"/>
                                        <p:tgtEl>
                                          <p:spTgt spid="325"/>
                                        </p:tgtEl>
                                        <p:attrNameLst>
                                          <p:attrName>ppt_y</p:attrName>
                                        </p:attrNameLst>
                                      </p:cBhvr>
                                      <p:tavLst>
                                        <p:tav tm="0">
                                          <p:val>
                                            <p:strVal val="#ppt_y"/>
                                          </p:val>
                                        </p:tav>
                                        <p:tav tm="100000">
                                          <p:val>
                                            <p:strVal val="#ppt_y"/>
                                          </p:val>
                                        </p:tav>
                                      </p:tavLst>
                                    </p:anim>
                                    <p:animEffect transition="in" filter="wipe(right)" prLst="gradientSize: 0.1">
                                      <p:cBhvr>
                                        <p:cTn id="16" dur="500"/>
                                        <p:tgtEl>
                                          <p:spTgt spid="32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33"/>
                                        </p:tgtEl>
                                        <p:attrNameLst>
                                          <p:attrName>style.visibility</p:attrName>
                                        </p:attrNameLst>
                                      </p:cBhvr>
                                      <p:to>
                                        <p:strVal val="visible"/>
                                      </p:to>
                                    </p:set>
                                    <p:animEffect transition="in" filter="wipe(left)">
                                      <p:cBhvr>
                                        <p:cTn id="20" dur="750"/>
                                        <p:tgtEl>
                                          <p:spTgt spid="33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32"/>
                                        </p:tgtEl>
                                        <p:attrNameLst>
                                          <p:attrName>style.visibility</p:attrName>
                                        </p:attrNameLst>
                                      </p:cBhvr>
                                      <p:to>
                                        <p:strVal val="visible"/>
                                      </p:to>
                                    </p:set>
                                    <p:animEffect transition="in" filter="wipe(left)">
                                      <p:cBhvr>
                                        <p:cTn id="23" dur="750"/>
                                        <p:tgtEl>
                                          <p:spTgt spid="332"/>
                                        </p:tgtEl>
                                      </p:cBhvr>
                                    </p:animEffect>
                                  </p:childTnLst>
                                </p:cTn>
                              </p:par>
                              <p:par>
                                <p:cTn id="24" presetID="53" presetClass="entr" presetSubtype="16"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53" presetClass="entr" presetSubtype="16"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par>
                                <p:cTn id="34" presetID="53" presetClass="entr" presetSubtype="16"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p:cTn id="36" dur="500" fill="hold"/>
                                        <p:tgtEl>
                                          <p:spTgt spid="49"/>
                                        </p:tgtEl>
                                        <p:attrNameLst>
                                          <p:attrName>ppt_w</p:attrName>
                                        </p:attrNameLst>
                                      </p:cBhvr>
                                      <p:tavLst>
                                        <p:tav tm="0">
                                          <p:val>
                                            <p:fltVal val="0"/>
                                          </p:val>
                                        </p:tav>
                                        <p:tav tm="100000">
                                          <p:val>
                                            <p:strVal val="#ppt_w"/>
                                          </p:val>
                                        </p:tav>
                                      </p:tavLst>
                                    </p:anim>
                                    <p:anim calcmode="lin" valueType="num">
                                      <p:cBhvr>
                                        <p:cTn id="37" dur="500" fill="hold"/>
                                        <p:tgtEl>
                                          <p:spTgt spid="49"/>
                                        </p:tgtEl>
                                        <p:attrNameLst>
                                          <p:attrName>ppt_h</p:attrName>
                                        </p:attrNameLst>
                                      </p:cBhvr>
                                      <p:tavLst>
                                        <p:tav tm="0">
                                          <p:val>
                                            <p:fltVal val="0"/>
                                          </p:val>
                                        </p:tav>
                                        <p:tav tm="100000">
                                          <p:val>
                                            <p:strVal val="#ppt_h"/>
                                          </p:val>
                                        </p:tav>
                                      </p:tavLst>
                                    </p:anim>
                                    <p:animEffect transition="in" filter="fade">
                                      <p:cBhvr>
                                        <p:cTn id="38" dur="500"/>
                                        <p:tgtEl>
                                          <p:spTgt spid="49"/>
                                        </p:tgtEl>
                                      </p:cBhvr>
                                    </p:animEffect>
                                  </p:childTnLst>
                                </p:cTn>
                              </p:par>
                              <p:par>
                                <p:cTn id="39" presetID="53" presetClass="entr" presetSubtype="16"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par>
                          <p:cTn id="44" fill="hold">
                            <p:stCondLst>
                              <p:cond delay="1750"/>
                            </p:stCondLst>
                            <p:childTnLst>
                              <p:par>
                                <p:cTn id="45" presetID="22" presetClass="entr" presetSubtype="8" fill="hold" grpId="0" nodeType="afterEffect">
                                  <p:stCondLst>
                                    <p:cond delay="0"/>
                                  </p:stCondLst>
                                  <p:childTnLst>
                                    <p:set>
                                      <p:cBhvr>
                                        <p:cTn id="46" dur="1" fill="hold">
                                          <p:stCondLst>
                                            <p:cond delay="0"/>
                                          </p:stCondLst>
                                        </p:cTn>
                                        <p:tgtEl>
                                          <p:spTgt spid="334"/>
                                        </p:tgtEl>
                                        <p:attrNameLst>
                                          <p:attrName>style.visibility</p:attrName>
                                        </p:attrNameLst>
                                      </p:cBhvr>
                                      <p:to>
                                        <p:strVal val="visible"/>
                                      </p:to>
                                    </p:set>
                                    <p:animEffect transition="in" filter="wipe(left)">
                                      <p:cBhvr>
                                        <p:cTn id="47" dur="750"/>
                                        <p:tgtEl>
                                          <p:spTgt spid="33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42"/>
                                        </p:tgtEl>
                                        <p:attrNameLst>
                                          <p:attrName>style.visibility</p:attrName>
                                        </p:attrNameLst>
                                      </p:cBhvr>
                                      <p:to>
                                        <p:strVal val="visible"/>
                                      </p:to>
                                    </p:set>
                                    <p:animEffect transition="in" filter="wipe(left)">
                                      <p:cBhvr>
                                        <p:cTn id="50" dur="750"/>
                                        <p:tgtEl>
                                          <p:spTgt spid="34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wipe(left)">
                                      <p:cBhvr>
                                        <p:cTn id="53" dur="750"/>
                                        <p:tgtEl>
                                          <p:spTgt spid="34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44"/>
                                        </p:tgtEl>
                                        <p:attrNameLst>
                                          <p:attrName>style.visibility</p:attrName>
                                        </p:attrNameLst>
                                      </p:cBhvr>
                                      <p:to>
                                        <p:strVal val="visible"/>
                                      </p:to>
                                    </p:set>
                                    <p:animEffect transition="in" filter="wipe(left)">
                                      <p:cBhvr>
                                        <p:cTn id="56" dur="75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animBg="1"/>
      <p:bldP spid="332" grpId="0"/>
      <p:bldP spid="333" grpId="0"/>
      <p:bldP spid="334" grpId="0"/>
      <p:bldP spid="342" grpId="0"/>
      <p:bldP spid="343" grpId="0"/>
      <p:bldP spid="3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3778598" y="581239"/>
            <a:ext cx="4694664" cy="439738"/>
          </a:xfrm>
        </p:spPr>
        <p:txBody>
          <a:bodyPr/>
          <a:lstStyle/>
          <a:p>
            <a:r>
              <a:rPr lang="zh-CN" altLang="en-US" dirty="0"/>
              <a:t>研究背景</a:t>
            </a:r>
            <a:r>
              <a:rPr lang="en-US" altLang="zh-CN" dirty="0"/>
              <a:t>—</a:t>
            </a:r>
            <a:r>
              <a:rPr lang="zh-CN" altLang="en-US" dirty="0"/>
              <a:t>页游辅助大卖！</a:t>
            </a:r>
          </a:p>
        </p:txBody>
      </p:sp>
      <p:sp>
        <p:nvSpPr>
          <p:cNvPr id="63" name="Block Arc 62"/>
          <p:cNvSpPr/>
          <p:nvPr/>
        </p:nvSpPr>
        <p:spPr>
          <a:xfrm flipH="1">
            <a:off x="3653470" y="2246429"/>
            <a:ext cx="3535680" cy="3535680"/>
          </a:xfrm>
          <a:prstGeom prst="blockArc">
            <a:avLst>
              <a:gd name="adj1" fmla="val 5384245"/>
              <a:gd name="adj2" fmla="val 16203021"/>
              <a:gd name="adj3" fmla="val 615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 name="自由: 形状 37"/>
          <p:cNvSpPr/>
          <p:nvPr/>
        </p:nvSpPr>
        <p:spPr>
          <a:xfrm>
            <a:off x="0" y="3340054"/>
            <a:ext cx="6050962" cy="1280546"/>
          </a:xfrm>
          <a:custGeom>
            <a:avLst/>
            <a:gdLst>
              <a:gd name="connsiteX0" fmla="*/ 5410687 w 6050962"/>
              <a:gd name="connsiteY0" fmla="*/ 125344 h 1280546"/>
              <a:gd name="connsiteX1" fmla="*/ 4895756 w 6050962"/>
              <a:gd name="connsiteY1" fmla="*/ 640273 h 1280546"/>
              <a:gd name="connsiteX2" fmla="*/ 5410687 w 6050962"/>
              <a:gd name="connsiteY2" fmla="*/ 1155202 h 1280546"/>
              <a:gd name="connsiteX3" fmla="*/ 5925618 w 6050962"/>
              <a:gd name="connsiteY3" fmla="*/ 640273 h 1280546"/>
              <a:gd name="connsiteX4" fmla="*/ 5410687 w 6050962"/>
              <a:gd name="connsiteY4" fmla="*/ 125344 h 1280546"/>
              <a:gd name="connsiteX5" fmla="*/ 0 w 6050962"/>
              <a:gd name="connsiteY5" fmla="*/ 0 h 1280546"/>
              <a:gd name="connsiteX6" fmla="*/ 5410687 w 6050962"/>
              <a:gd name="connsiteY6" fmla="*/ 0 h 1280546"/>
              <a:gd name="connsiteX7" fmla="*/ 5421310 w 6050962"/>
              <a:gd name="connsiteY7" fmla="*/ 0 h 1280546"/>
              <a:gd name="connsiteX8" fmla="*/ 5421310 w 6050962"/>
              <a:gd name="connsiteY8" fmla="*/ 1071 h 1280546"/>
              <a:gd name="connsiteX9" fmla="*/ 5539725 w 6050962"/>
              <a:gd name="connsiteY9" fmla="*/ 13008 h 1280546"/>
              <a:gd name="connsiteX10" fmla="*/ 6050962 w 6050962"/>
              <a:gd name="connsiteY10" fmla="*/ 640273 h 1280546"/>
              <a:gd name="connsiteX11" fmla="*/ 5539725 w 6050962"/>
              <a:gd name="connsiteY11" fmla="*/ 1267538 h 1280546"/>
              <a:gd name="connsiteX12" fmla="*/ 5421310 w 6050962"/>
              <a:gd name="connsiteY12" fmla="*/ 1279475 h 1280546"/>
              <a:gd name="connsiteX13" fmla="*/ 5421310 w 6050962"/>
              <a:gd name="connsiteY13" fmla="*/ 1280546 h 1280546"/>
              <a:gd name="connsiteX14" fmla="*/ 5410687 w 6050962"/>
              <a:gd name="connsiteY14" fmla="*/ 1280546 h 1280546"/>
              <a:gd name="connsiteX15" fmla="*/ 0 w 6050962"/>
              <a:gd name="connsiteY15" fmla="*/ 1280546 h 128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0962" h="1280546">
                <a:moveTo>
                  <a:pt x="5410687" y="125344"/>
                </a:moveTo>
                <a:cubicBezTo>
                  <a:pt x="5126298" y="125344"/>
                  <a:pt x="4895756" y="355886"/>
                  <a:pt x="4895756" y="640273"/>
                </a:cubicBezTo>
                <a:cubicBezTo>
                  <a:pt x="4895756" y="924660"/>
                  <a:pt x="5126298" y="1155202"/>
                  <a:pt x="5410687" y="1155202"/>
                </a:cubicBezTo>
                <a:cubicBezTo>
                  <a:pt x="5695076" y="1155202"/>
                  <a:pt x="5925618" y="924660"/>
                  <a:pt x="5925618" y="640273"/>
                </a:cubicBezTo>
                <a:cubicBezTo>
                  <a:pt x="5925618" y="355886"/>
                  <a:pt x="5695076" y="125344"/>
                  <a:pt x="5410687" y="125344"/>
                </a:cubicBezTo>
                <a:close/>
                <a:moveTo>
                  <a:pt x="0" y="0"/>
                </a:moveTo>
                <a:lnTo>
                  <a:pt x="5410687" y="0"/>
                </a:lnTo>
                <a:lnTo>
                  <a:pt x="5421310" y="0"/>
                </a:lnTo>
                <a:lnTo>
                  <a:pt x="5421310" y="1071"/>
                </a:lnTo>
                <a:lnTo>
                  <a:pt x="5539725" y="13008"/>
                </a:lnTo>
                <a:cubicBezTo>
                  <a:pt x="5831487" y="72711"/>
                  <a:pt x="6050962" y="330862"/>
                  <a:pt x="6050962" y="640273"/>
                </a:cubicBezTo>
                <a:cubicBezTo>
                  <a:pt x="6050962" y="949684"/>
                  <a:pt x="5831487" y="1207835"/>
                  <a:pt x="5539725" y="1267538"/>
                </a:cubicBezTo>
                <a:lnTo>
                  <a:pt x="5421310" y="1279475"/>
                </a:lnTo>
                <a:lnTo>
                  <a:pt x="5421310" y="1280546"/>
                </a:lnTo>
                <a:lnTo>
                  <a:pt x="5410687" y="1280546"/>
                </a:lnTo>
                <a:lnTo>
                  <a:pt x="0" y="1280546"/>
                </a:lnTo>
                <a:close/>
              </a:path>
            </a:pathLst>
          </a:cu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141158"/>
                </a:solidFill>
              </a:rPr>
              <a:t>                                </a:t>
            </a:r>
            <a:r>
              <a:rPr lang="zh-CN" altLang="en-US" sz="3200" dirty="0">
                <a:solidFill>
                  <a:srgbClr val="141158"/>
                </a:solidFill>
              </a:rPr>
              <a:t>辅助热卖</a:t>
            </a:r>
            <a:endParaRPr lang="en-US" sz="3200" dirty="0"/>
          </a:p>
        </p:txBody>
      </p:sp>
      <p:sp>
        <p:nvSpPr>
          <p:cNvPr id="137" name="Text Placeholder 33"/>
          <p:cNvSpPr txBox="1"/>
          <p:nvPr/>
        </p:nvSpPr>
        <p:spPr>
          <a:xfrm>
            <a:off x="175068" y="3519536"/>
            <a:ext cx="26981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00B0F0"/>
                </a:solidFill>
                <a:latin typeface="+mn-ea"/>
              </a:defRPr>
            </a:lvl1pPr>
          </a:lstStyle>
          <a:p>
            <a:r>
              <a:rPr lang="zh-CN" altLang="en-US" sz="2800" b="0" dirty="0">
                <a:solidFill>
                  <a:srgbClr val="141158"/>
                </a:solidFill>
              </a:rPr>
              <a:t>好玩：玩的人多</a:t>
            </a:r>
            <a:endParaRPr lang="en-US" altLang="zh-CN" sz="2800" b="0" dirty="0">
              <a:solidFill>
                <a:srgbClr val="141158"/>
              </a:solidFill>
            </a:endParaRPr>
          </a:p>
          <a:p>
            <a:r>
              <a:rPr lang="zh-CN" altLang="en-US" sz="2800" b="0" dirty="0">
                <a:solidFill>
                  <a:srgbClr val="141158"/>
                </a:solidFill>
              </a:rPr>
              <a:t>难玩：需要辅助</a:t>
            </a:r>
            <a:endParaRPr lang="en-AU" sz="2800" b="0" dirty="0">
              <a:solidFill>
                <a:srgbClr val="141158"/>
              </a:solidFill>
            </a:endParaRPr>
          </a:p>
        </p:txBody>
      </p:sp>
      <p:sp>
        <p:nvSpPr>
          <p:cNvPr id="27" name="文本框 26"/>
          <p:cNvSpPr txBox="1"/>
          <p:nvPr/>
        </p:nvSpPr>
        <p:spPr>
          <a:xfrm>
            <a:off x="1423936" y="2146945"/>
            <a:ext cx="3455189" cy="895181"/>
          </a:xfrm>
          <a:prstGeom prst="rect">
            <a:avLst/>
          </a:prstGeom>
          <a:noFill/>
        </p:spPr>
        <p:txBody>
          <a:bodyPr wrap="square" rtlCol="0">
            <a:spAutoFit/>
          </a:bodyPr>
          <a:lstStyle/>
          <a:p>
            <a:pPr algn="r">
              <a:lnSpc>
                <a:spcPct val="150000"/>
              </a:lnSpc>
              <a:buFont typeface="Wingdings" panose="05000000000000000000" pitchFamily="2" charset="2"/>
              <a:buChar char="ü"/>
            </a:pPr>
            <a:r>
              <a:rPr lang="zh-CN" altLang="en-US" sz="1200" dirty="0">
                <a:solidFill>
                  <a:schemeClr val="bg1"/>
                </a:solidFill>
                <a:latin typeface="+mn-ea"/>
              </a:rPr>
              <a:t>共计覆盖 </a:t>
            </a:r>
            <a:r>
              <a:rPr lang="en-US" altLang="zh-CN" sz="1200" dirty="0">
                <a:solidFill>
                  <a:schemeClr val="bg1"/>
                </a:solidFill>
                <a:latin typeface="+mn-ea"/>
              </a:rPr>
              <a:t>12 </a:t>
            </a:r>
            <a:r>
              <a:rPr lang="zh-CN" altLang="en-US" sz="1200" dirty="0">
                <a:solidFill>
                  <a:schemeClr val="bg1"/>
                </a:solidFill>
                <a:latin typeface="+mn-ea"/>
              </a:rPr>
              <a:t>个语种，</a:t>
            </a:r>
            <a:r>
              <a:rPr lang="en-US" altLang="zh-CN" sz="1200" dirty="0">
                <a:solidFill>
                  <a:schemeClr val="bg1"/>
                </a:solidFill>
                <a:latin typeface="+mn-ea"/>
              </a:rPr>
              <a:t>20 </a:t>
            </a:r>
            <a:r>
              <a:rPr lang="zh-CN" altLang="en-US" sz="1200" dirty="0">
                <a:solidFill>
                  <a:schemeClr val="bg1"/>
                </a:solidFill>
                <a:latin typeface="+mn-ea"/>
              </a:rPr>
              <a:t>多个国家</a:t>
            </a:r>
            <a:endParaRPr lang="en-US" altLang="zh-CN" sz="1200" dirty="0">
              <a:solidFill>
                <a:schemeClr val="bg1"/>
              </a:solidFill>
              <a:latin typeface="+mn-ea"/>
            </a:endParaRPr>
          </a:p>
          <a:p>
            <a:pPr algn="r">
              <a:lnSpc>
                <a:spcPct val="150000"/>
              </a:lnSpc>
              <a:buFont typeface="Wingdings" panose="05000000000000000000" pitchFamily="2" charset="2"/>
              <a:buChar char="ü"/>
            </a:pPr>
            <a:r>
              <a:rPr lang="zh-CN" altLang="en-US" sz="1200" dirty="0">
                <a:solidFill>
                  <a:schemeClr val="bg1"/>
                </a:solidFill>
                <a:latin typeface="+mn-ea"/>
              </a:rPr>
              <a:t>同时游戏在线人数突破 </a:t>
            </a:r>
            <a:r>
              <a:rPr lang="en-US" altLang="zh-CN" sz="1200" dirty="0">
                <a:solidFill>
                  <a:schemeClr val="bg1"/>
                </a:solidFill>
                <a:latin typeface="+mn-ea"/>
              </a:rPr>
              <a:t>35W </a:t>
            </a:r>
            <a:r>
              <a:rPr lang="zh-CN" altLang="en-US" sz="1200" dirty="0">
                <a:solidFill>
                  <a:schemeClr val="bg1"/>
                </a:solidFill>
                <a:latin typeface="+mn-ea"/>
              </a:rPr>
              <a:t>人次</a:t>
            </a:r>
            <a:endParaRPr lang="en-US" altLang="zh-CN" sz="1200" dirty="0">
              <a:solidFill>
                <a:schemeClr val="bg1"/>
              </a:solidFill>
              <a:latin typeface="+mn-ea"/>
            </a:endParaRPr>
          </a:p>
          <a:p>
            <a:pPr algn="r">
              <a:lnSpc>
                <a:spcPct val="150000"/>
              </a:lnSpc>
              <a:buFont typeface="Wingdings" panose="05000000000000000000" pitchFamily="2" charset="2"/>
              <a:buChar char="ü"/>
            </a:pPr>
            <a:r>
              <a:rPr lang="en-US" altLang="zh-CN" sz="1200" dirty="0">
                <a:solidFill>
                  <a:schemeClr val="bg1"/>
                </a:solidFill>
                <a:latin typeface="+mn-ea"/>
              </a:rPr>
              <a:t>2009</a:t>
            </a:r>
            <a:r>
              <a:rPr lang="zh-CN" altLang="en-US" sz="1200" dirty="0">
                <a:solidFill>
                  <a:schemeClr val="bg1"/>
                </a:solidFill>
                <a:latin typeface="+mn-ea"/>
              </a:rPr>
              <a:t>年至今已逾</a:t>
            </a:r>
            <a:r>
              <a:rPr lang="en-US" altLang="zh-CN" sz="1200" dirty="0">
                <a:solidFill>
                  <a:schemeClr val="bg1"/>
                </a:solidFill>
                <a:latin typeface="+mn-ea"/>
              </a:rPr>
              <a:t>9</a:t>
            </a:r>
            <a:r>
              <a:rPr lang="zh-CN" altLang="en-US" sz="1200" dirty="0">
                <a:solidFill>
                  <a:schemeClr val="bg1"/>
                </a:solidFill>
                <a:latin typeface="+mn-ea"/>
              </a:rPr>
              <a:t>年</a:t>
            </a:r>
            <a:endParaRPr lang="en-US" altLang="zh-CN" sz="1200" dirty="0">
              <a:solidFill>
                <a:schemeClr val="bg1"/>
              </a:solidFill>
              <a:latin typeface="+mn-ea"/>
            </a:endParaRPr>
          </a:p>
        </p:txBody>
      </p:sp>
      <p:sp>
        <p:nvSpPr>
          <p:cNvPr id="28" name="Rectangle 36"/>
          <p:cNvSpPr>
            <a:spLocks noChangeArrowheads="1"/>
          </p:cNvSpPr>
          <p:nvPr/>
        </p:nvSpPr>
        <p:spPr bwMode="auto">
          <a:xfrm>
            <a:off x="847251" y="1439059"/>
            <a:ext cx="40318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sz="2000" b="1" dirty="0">
                <a:solidFill>
                  <a:srgbClr val="FFFF00"/>
                </a:solidFill>
                <a:latin typeface="+mn-ea"/>
                <a:sym typeface="Arial" panose="020B0604020202020204" pitchFamily="34" charset="0"/>
              </a:rPr>
              <a:t>《</a:t>
            </a:r>
            <a:r>
              <a:rPr lang="zh-CN" altLang="en-US" sz="2000" b="1" dirty="0">
                <a:solidFill>
                  <a:srgbClr val="FFFF00"/>
                </a:solidFill>
                <a:latin typeface="+mn-ea"/>
                <a:sym typeface="Arial" panose="020B0604020202020204" pitchFamily="34" charset="0"/>
              </a:rPr>
              <a:t>弹弹堂</a:t>
            </a:r>
            <a:r>
              <a:rPr lang="en-US" altLang="zh-CN" sz="2000" b="1" dirty="0">
                <a:solidFill>
                  <a:srgbClr val="FFFF00"/>
                </a:solidFill>
                <a:latin typeface="+mn-ea"/>
                <a:sym typeface="Arial" panose="020B0604020202020204" pitchFamily="34" charset="0"/>
              </a:rPr>
              <a:t>》</a:t>
            </a:r>
            <a:r>
              <a:rPr lang="zh-CN" altLang="en-US" sz="2000" b="1" dirty="0">
                <a:solidFill>
                  <a:srgbClr val="FFFF00"/>
                </a:solidFill>
                <a:latin typeface="+mn-ea"/>
                <a:sym typeface="Arial" panose="020B0604020202020204" pitchFamily="34" charset="0"/>
              </a:rPr>
              <a:t>页游全球累计注册用户</a:t>
            </a:r>
          </a:p>
          <a:p>
            <a:pPr algn="r"/>
            <a:r>
              <a:rPr lang="en-US" altLang="zh-CN" sz="2000" b="1" dirty="0">
                <a:solidFill>
                  <a:srgbClr val="FFFF00"/>
                </a:solidFill>
                <a:latin typeface="+mn-ea"/>
                <a:sym typeface="Arial" panose="020B0604020202020204" pitchFamily="34" charset="0"/>
              </a:rPr>
              <a:t>3.2 </a:t>
            </a:r>
            <a:r>
              <a:rPr lang="zh-CN" altLang="en-US" sz="2000" b="1" dirty="0">
                <a:solidFill>
                  <a:srgbClr val="FFFF00"/>
                </a:solidFill>
                <a:latin typeface="+mn-ea"/>
                <a:sym typeface="Arial" panose="020B0604020202020204" pitchFamily="34" charset="0"/>
              </a:rPr>
              <a:t>亿</a:t>
            </a:r>
          </a:p>
        </p:txBody>
      </p:sp>
      <p:sp>
        <p:nvSpPr>
          <p:cNvPr id="29" name="文本框 28"/>
          <p:cNvSpPr txBox="1"/>
          <p:nvPr/>
        </p:nvSpPr>
        <p:spPr>
          <a:xfrm>
            <a:off x="1423936" y="5460383"/>
            <a:ext cx="3455189" cy="895181"/>
          </a:xfrm>
          <a:prstGeom prst="rect">
            <a:avLst/>
          </a:prstGeom>
          <a:noFill/>
        </p:spPr>
        <p:txBody>
          <a:bodyPr wrap="square" rtlCol="0">
            <a:spAutoFit/>
          </a:bodyPr>
          <a:lstStyle/>
          <a:p>
            <a:pPr algn="r">
              <a:lnSpc>
                <a:spcPct val="150000"/>
              </a:lnSpc>
              <a:buFont typeface="Wingdings" panose="05000000000000000000" pitchFamily="2" charset="2"/>
              <a:buChar char="ü"/>
            </a:pPr>
            <a:r>
              <a:rPr lang="zh-CN" altLang="en-US" sz="1200" dirty="0">
                <a:solidFill>
                  <a:schemeClr val="bg1"/>
                </a:solidFill>
                <a:latin typeface="+mn-ea"/>
              </a:rPr>
              <a:t>能躲在角落，远距离击杀任何人</a:t>
            </a:r>
            <a:endParaRPr lang="en-US" altLang="zh-CN" sz="1200" dirty="0">
              <a:solidFill>
                <a:schemeClr val="bg1"/>
              </a:solidFill>
              <a:latin typeface="+mn-ea"/>
            </a:endParaRPr>
          </a:p>
          <a:p>
            <a:pPr algn="r">
              <a:lnSpc>
                <a:spcPct val="150000"/>
              </a:lnSpc>
              <a:buFont typeface="Wingdings" panose="05000000000000000000" pitchFamily="2" charset="2"/>
              <a:buChar char="ü"/>
            </a:pPr>
            <a:r>
              <a:rPr lang="zh-CN" altLang="en-US" sz="1200" dirty="0">
                <a:solidFill>
                  <a:schemeClr val="bg1"/>
                </a:solidFill>
                <a:latin typeface="+mn-ea"/>
              </a:rPr>
              <a:t>无距离限制无武器限制</a:t>
            </a:r>
            <a:endParaRPr lang="en-US" altLang="zh-CN" sz="1200" dirty="0">
              <a:solidFill>
                <a:schemeClr val="bg1"/>
              </a:solidFill>
              <a:latin typeface="+mn-ea"/>
            </a:endParaRPr>
          </a:p>
          <a:p>
            <a:pPr algn="r">
              <a:lnSpc>
                <a:spcPct val="150000"/>
              </a:lnSpc>
              <a:buFont typeface="Wingdings" panose="05000000000000000000" pitchFamily="2" charset="2"/>
              <a:buChar char="ü"/>
            </a:pPr>
            <a:r>
              <a:rPr lang="zh-CN" altLang="en-US" sz="1200" dirty="0">
                <a:solidFill>
                  <a:schemeClr val="bg1"/>
                </a:solidFill>
                <a:latin typeface="+mn-ea"/>
              </a:rPr>
              <a:t>不易被打到</a:t>
            </a:r>
            <a:endParaRPr lang="en-US" altLang="zh-CN" sz="1200" dirty="0">
              <a:solidFill>
                <a:schemeClr val="bg1"/>
              </a:solidFill>
              <a:latin typeface="+mn-ea"/>
            </a:endParaRPr>
          </a:p>
        </p:txBody>
      </p:sp>
      <p:sp>
        <p:nvSpPr>
          <p:cNvPr id="30" name="Rectangle 36"/>
          <p:cNvSpPr>
            <a:spLocks noChangeArrowheads="1"/>
          </p:cNvSpPr>
          <p:nvPr/>
        </p:nvSpPr>
        <p:spPr bwMode="auto">
          <a:xfrm>
            <a:off x="2642614" y="5060273"/>
            <a:ext cx="22365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000" b="1" dirty="0">
                <a:solidFill>
                  <a:srgbClr val="FFFF00"/>
                </a:solidFill>
                <a:latin typeface="+mn-ea"/>
                <a:sym typeface="Arial" panose="020B0604020202020204" pitchFamily="34" charset="0"/>
              </a:rPr>
              <a:t>人们羡慕蓄力秒杀</a:t>
            </a:r>
          </a:p>
        </p:txBody>
      </p:sp>
      <p:sp>
        <p:nvSpPr>
          <p:cNvPr id="31" name="文本框 30"/>
          <p:cNvSpPr txBox="1"/>
          <p:nvPr/>
        </p:nvSpPr>
        <p:spPr>
          <a:xfrm>
            <a:off x="7176634" y="2390251"/>
            <a:ext cx="3455189" cy="618183"/>
          </a:xfrm>
          <a:prstGeom prst="rect">
            <a:avLst/>
          </a:prstGeom>
          <a:noFill/>
        </p:spPr>
        <p:txBody>
          <a:bodyPr wrap="square" rtlCol="0">
            <a:spAutoFit/>
          </a:bodyPr>
          <a:lstStyle/>
          <a:p>
            <a:pPr>
              <a:lnSpc>
                <a:spcPct val="150000"/>
              </a:lnSpc>
              <a:buFont typeface="Wingdings" panose="05000000000000000000" pitchFamily="2" charset="2"/>
              <a:buChar char="ü"/>
            </a:pPr>
            <a:r>
              <a:rPr lang="zh-CN" altLang="en-US" sz="1200" dirty="0">
                <a:solidFill>
                  <a:schemeClr val="bg1"/>
                </a:solidFill>
                <a:latin typeface="+mn-ea"/>
              </a:rPr>
              <a:t>辅助准确率高达</a:t>
            </a:r>
            <a:r>
              <a:rPr lang="en-US" altLang="zh-CN" sz="1200" dirty="0">
                <a:solidFill>
                  <a:schemeClr val="bg1"/>
                </a:solidFill>
                <a:latin typeface="+mn-ea"/>
              </a:rPr>
              <a:t>98%</a:t>
            </a:r>
          </a:p>
          <a:p>
            <a:pPr>
              <a:lnSpc>
                <a:spcPct val="150000"/>
              </a:lnSpc>
              <a:buFont typeface="Wingdings" panose="05000000000000000000" pitchFamily="2" charset="2"/>
              <a:buChar char="ü"/>
            </a:pPr>
            <a:r>
              <a:rPr lang="zh-CN" altLang="en-US" sz="1200" dirty="0">
                <a:solidFill>
                  <a:schemeClr val="bg1"/>
                </a:solidFill>
                <a:latin typeface="+mn-ea"/>
              </a:rPr>
              <a:t>无辅助，准确率极低，对比鲜明</a:t>
            </a:r>
            <a:endParaRPr lang="en-US" altLang="zh-CN" sz="1200" dirty="0">
              <a:solidFill>
                <a:schemeClr val="bg1"/>
              </a:solidFill>
              <a:latin typeface="+mn-ea"/>
            </a:endParaRPr>
          </a:p>
        </p:txBody>
      </p:sp>
      <p:sp>
        <p:nvSpPr>
          <p:cNvPr id="32" name="Rectangle 36"/>
          <p:cNvSpPr>
            <a:spLocks noChangeArrowheads="1"/>
          </p:cNvSpPr>
          <p:nvPr/>
        </p:nvSpPr>
        <p:spPr bwMode="auto">
          <a:xfrm>
            <a:off x="7176633" y="1990141"/>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FFFF00"/>
                </a:solidFill>
                <a:latin typeface="+mn-ea"/>
                <a:sym typeface="Arial" panose="020B0604020202020204" pitchFamily="34" charset="0"/>
              </a:rPr>
              <a:t>辅助效果明显</a:t>
            </a:r>
          </a:p>
        </p:txBody>
      </p:sp>
      <p:sp>
        <p:nvSpPr>
          <p:cNvPr id="33" name="文本框 32"/>
          <p:cNvSpPr txBox="1"/>
          <p:nvPr/>
        </p:nvSpPr>
        <p:spPr>
          <a:xfrm>
            <a:off x="7600310" y="3914993"/>
            <a:ext cx="3857793" cy="613694"/>
          </a:xfrm>
          <a:prstGeom prst="rect">
            <a:avLst/>
          </a:prstGeom>
          <a:noFill/>
        </p:spPr>
        <p:txBody>
          <a:bodyPr wrap="square" rtlCol="0">
            <a:spAutoFit/>
          </a:bodyPr>
          <a:lstStyle/>
          <a:p>
            <a:pPr>
              <a:lnSpc>
                <a:spcPct val="150000"/>
              </a:lnSpc>
              <a:buFont typeface="Wingdings" panose="05000000000000000000" pitchFamily="2" charset="2"/>
              <a:buChar char="ü"/>
            </a:pPr>
            <a:r>
              <a:rPr lang="en-US" altLang="zh-CN" sz="1200" dirty="0">
                <a:solidFill>
                  <a:schemeClr val="bg1"/>
                </a:solidFill>
                <a:latin typeface="微软雅黑" panose="020B0503020204020204" pitchFamily="34" charset="-122"/>
                <a:ea typeface="微软雅黑" panose="020B0503020204020204" pitchFamily="34" charset="-122"/>
              </a:rPr>
              <a:t>10 </a:t>
            </a:r>
            <a:r>
              <a:rPr lang="zh-CN" altLang="en-US" sz="1200" dirty="0">
                <a:solidFill>
                  <a:schemeClr val="bg1"/>
                </a:solidFill>
                <a:latin typeface="微软雅黑" panose="020B0503020204020204" pitchFamily="34" charset="-122"/>
                <a:ea typeface="微软雅黑" panose="020B0503020204020204" pitchFamily="34" charset="-122"/>
              </a:rPr>
              <a:t>元</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周卡，</a:t>
            </a:r>
            <a:r>
              <a:rPr lang="en-US" altLang="zh-CN" sz="1200" dirty="0">
                <a:solidFill>
                  <a:schemeClr val="bg1"/>
                </a:solidFill>
                <a:latin typeface="微软雅黑" panose="020B0503020204020204" pitchFamily="34" charset="-122"/>
                <a:ea typeface="微软雅黑" panose="020B0503020204020204" pitchFamily="34" charset="-122"/>
              </a:rPr>
              <a:t>30</a:t>
            </a:r>
            <a:r>
              <a:rPr lang="zh-CN" altLang="en-US" sz="1200" dirty="0">
                <a:solidFill>
                  <a:schemeClr val="bg1"/>
                </a:solidFill>
                <a:latin typeface="微软雅黑" panose="020B0503020204020204" pitchFamily="34" charset="-122"/>
                <a:ea typeface="微软雅黑" panose="020B0503020204020204" pitchFamily="34" charset="-122"/>
              </a:rPr>
              <a:t>元</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月卡，</a:t>
            </a:r>
            <a:r>
              <a:rPr lang="en-US" altLang="zh-CN" sz="1200" dirty="0">
                <a:solidFill>
                  <a:schemeClr val="bg1"/>
                </a:solidFill>
                <a:latin typeface="微软雅黑" panose="020B0503020204020204" pitchFamily="34" charset="-122"/>
                <a:ea typeface="微软雅黑" panose="020B0503020204020204" pitchFamily="34" charset="-122"/>
              </a:rPr>
              <a:t>60 </a:t>
            </a:r>
            <a:r>
              <a:rPr lang="zh-CN" altLang="en-US" sz="1200" dirty="0">
                <a:solidFill>
                  <a:schemeClr val="bg1"/>
                </a:solidFill>
                <a:latin typeface="微软雅黑" panose="020B0503020204020204" pitchFamily="34" charset="-122"/>
                <a:ea typeface="微软雅黑" panose="020B0503020204020204" pitchFamily="34" charset="-122"/>
              </a:rPr>
              <a:t>元</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季卡，</a:t>
            </a:r>
            <a:r>
              <a:rPr lang="en-US" altLang="zh-CN" sz="1200" dirty="0">
                <a:solidFill>
                  <a:schemeClr val="bg1"/>
                </a:solidFill>
                <a:latin typeface="微软雅黑" panose="020B0503020204020204" pitchFamily="34" charset="-122"/>
                <a:ea typeface="微软雅黑" panose="020B0503020204020204" pitchFamily="34" charset="-122"/>
              </a:rPr>
              <a:t>150</a:t>
            </a:r>
            <a:r>
              <a:rPr lang="zh-CN" altLang="en-US" sz="1200" dirty="0">
                <a:solidFill>
                  <a:schemeClr val="bg1"/>
                </a:solidFill>
                <a:latin typeface="微软雅黑" panose="020B0503020204020204" pitchFamily="34" charset="-122"/>
                <a:ea typeface="微软雅黑" panose="020B0503020204020204" pitchFamily="34" charset="-122"/>
              </a:rPr>
              <a:t>元</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年卡</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zh-CN" altLang="en-US" sz="1200" dirty="0">
                <a:solidFill>
                  <a:schemeClr val="bg1"/>
                </a:solidFill>
                <a:latin typeface="微软雅黑" panose="020B0503020204020204" pitchFamily="34" charset="-122"/>
                <a:ea typeface="微软雅黑" panose="020B0503020204020204" pitchFamily="34" charset="-122"/>
              </a:rPr>
              <a:t>持续更新，持久续航，售后周到</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4" name="Rectangle 36"/>
          <p:cNvSpPr>
            <a:spLocks noChangeArrowheads="1"/>
          </p:cNvSpPr>
          <p:nvPr/>
        </p:nvSpPr>
        <p:spPr bwMode="auto">
          <a:xfrm>
            <a:off x="7605896" y="3511645"/>
            <a:ext cx="1499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FFFF00"/>
                </a:solidFill>
                <a:latin typeface="+mn-ea"/>
                <a:sym typeface="Arial" panose="020B0604020202020204" pitchFamily="34" charset="0"/>
              </a:rPr>
              <a:t>价格可接受</a:t>
            </a:r>
          </a:p>
        </p:txBody>
      </p:sp>
      <p:sp>
        <p:nvSpPr>
          <p:cNvPr id="35" name="文本框 34"/>
          <p:cNvSpPr txBox="1"/>
          <p:nvPr/>
        </p:nvSpPr>
        <p:spPr>
          <a:xfrm>
            <a:off x="7122033" y="5601126"/>
            <a:ext cx="3455189" cy="613694"/>
          </a:xfrm>
          <a:prstGeom prst="rect">
            <a:avLst/>
          </a:prstGeom>
          <a:noFill/>
        </p:spPr>
        <p:txBody>
          <a:bodyPr wrap="square" rtlCol="0">
            <a:spAutoFit/>
          </a:bodyPr>
          <a:lstStyle/>
          <a:p>
            <a:pPr>
              <a:lnSpc>
                <a:spcPct val="150000"/>
              </a:lnSpc>
              <a:buFont typeface="Wingdings" panose="05000000000000000000" pitchFamily="2" charset="2"/>
              <a:buChar char="ü"/>
            </a:pPr>
            <a:r>
              <a:rPr lang="zh-CN" altLang="en-US" sz="1200" dirty="0">
                <a:solidFill>
                  <a:schemeClr val="bg1"/>
                </a:solidFill>
                <a:latin typeface="微软雅黑" panose="020B0503020204020204" pitchFamily="34" charset="-122"/>
                <a:ea typeface="微软雅黑" panose="020B0503020204020204" pitchFamily="34" charset="-122"/>
              </a:rPr>
              <a:t>可私人定制，多版本可用</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zh-CN" altLang="en-US" sz="1200" dirty="0">
                <a:solidFill>
                  <a:schemeClr val="bg1"/>
                </a:solidFill>
                <a:latin typeface="微软雅黑" panose="020B0503020204020204" pitchFamily="34" charset="-122"/>
                <a:ea typeface="微软雅黑" panose="020B0503020204020204" pitchFamily="34" charset="-122"/>
              </a:rPr>
              <a:t>独立开发，贴心设计</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7122033" y="514707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FFFF00"/>
                </a:solidFill>
                <a:latin typeface="+mn-ea"/>
                <a:sym typeface="Arial" panose="020B0604020202020204" pitchFamily="34" charset="0"/>
              </a:rPr>
              <a:t>辅助容易使用</a:t>
            </a:r>
          </a:p>
        </p:txBody>
      </p:sp>
      <p:sp>
        <p:nvSpPr>
          <p:cNvPr id="41" name="Freeform 133"/>
          <p:cNvSpPr>
            <a:spLocks noEditPoints="1"/>
          </p:cNvSpPr>
          <p:nvPr/>
        </p:nvSpPr>
        <p:spPr bwMode="auto">
          <a:xfrm>
            <a:off x="5102220" y="3623335"/>
            <a:ext cx="638180" cy="636984"/>
          </a:xfrm>
          <a:custGeom>
            <a:avLst/>
            <a:gdLst>
              <a:gd name="T0" fmla="*/ 120 w 223"/>
              <a:gd name="T1" fmla="*/ 86 h 223"/>
              <a:gd name="T2" fmla="*/ 120 w 223"/>
              <a:gd name="T3" fmla="*/ 69 h 223"/>
              <a:gd name="T4" fmla="*/ 163 w 223"/>
              <a:gd name="T5" fmla="*/ 69 h 223"/>
              <a:gd name="T6" fmla="*/ 163 w 223"/>
              <a:gd name="T7" fmla="*/ 0 h 223"/>
              <a:gd name="T8" fmla="*/ 60 w 223"/>
              <a:gd name="T9" fmla="*/ 0 h 223"/>
              <a:gd name="T10" fmla="*/ 60 w 223"/>
              <a:gd name="T11" fmla="*/ 69 h 223"/>
              <a:gd name="T12" fmla="*/ 103 w 223"/>
              <a:gd name="T13" fmla="*/ 69 h 223"/>
              <a:gd name="T14" fmla="*/ 103 w 223"/>
              <a:gd name="T15" fmla="*/ 86 h 223"/>
              <a:gd name="T16" fmla="*/ 43 w 223"/>
              <a:gd name="T17" fmla="*/ 86 h 223"/>
              <a:gd name="T18" fmla="*/ 43 w 223"/>
              <a:gd name="T19" fmla="*/ 78 h 223"/>
              <a:gd name="T20" fmla="*/ 18 w 223"/>
              <a:gd name="T21" fmla="*/ 78 h 223"/>
              <a:gd name="T22" fmla="*/ 18 w 223"/>
              <a:gd name="T23" fmla="*/ 86 h 223"/>
              <a:gd name="T24" fmla="*/ 0 w 223"/>
              <a:gd name="T25" fmla="*/ 86 h 223"/>
              <a:gd name="T26" fmla="*/ 0 w 223"/>
              <a:gd name="T27" fmla="*/ 223 h 223"/>
              <a:gd name="T28" fmla="*/ 223 w 223"/>
              <a:gd name="T29" fmla="*/ 223 h 223"/>
              <a:gd name="T30" fmla="*/ 223 w 223"/>
              <a:gd name="T31" fmla="*/ 86 h 223"/>
              <a:gd name="T32" fmla="*/ 120 w 223"/>
              <a:gd name="T33" fmla="*/ 86 h 223"/>
              <a:gd name="T34" fmla="*/ 69 w 223"/>
              <a:gd name="T35" fmla="*/ 9 h 223"/>
              <a:gd name="T36" fmla="*/ 155 w 223"/>
              <a:gd name="T37" fmla="*/ 9 h 223"/>
              <a:gd name="T38" fmla="*/ 155 w 223"/>
              <a:gd name="T39" fmla="*/ 60 h 223"/>
              <a:gd name="T40" fmla="*/ 69 w 223"/>
              <a:gd name="T41" fmla="*/ 60 h 223"/>
              <a:gd name="T42" fmla="*/ 69 w 223"/>
              <a:gd name="T43" fmla="*/ 9 h 223"/>
              <a:gd name="T44" fmla="*/ 112 w 223"/>
              <a:gd name="T45" fmla="*/ 198 h 223"/>
              <a:gd name="T46" fmla="*/ 69 w 223"/>
              <a:gd name="T47" fmla="*/ 155 h 223"/>
              <a:gd name="T48" fmla="*/ 112 w 223"/>
              <a:gd name="T49" fmla="*/ 112 h 223"/>
              <a:gd name="T50" fmla="*/ 155 w 223"/>
              <a:gd name="T51" fmla="*/ 155 h 223"/>
              <a:gd name="T52" fmla="*/ 112 w 223"/>
              <a:gd name="T53" fmla="*/ 198 h 223"/>
              <a:gd name="T54" fmla="*/ 206 w 223"/>
              <a:gd name="T55" fmla="*/ 112 h 223"/>
              <a:gd name="T56" fmla="*/ 180 w 223"/>
              <a:gd name="T57" fmla="*/ 112 h 223"/>
              <a:gd name="T58" fmla="*/ 180 w 223"/>
              <a:gd name="T59" fmla="*/ 103 h 223"/>
              <a:gd name="T60" fmla="*/ 206 w 223"/>
              <a:gd name="T61" fmla="*/ 103 h 223"/>
              <a:gd name="T62" fmla="*/ 206 w 223"/>
              <a:gd name="T63"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3">
                <a:moveTo>
                  <a:pt x="120" y="86"/>
                </a:moveTo>
                <a:cubicBezTo>
                  <a:pt x="120" y="69"/>
                  <a:pt x="120" y="69"/>
                  <a:pt x="120" y="69"/>
                </a:cubicBezTo>
                <a:cubicBezTo>
                  <a:pt x="163" y="69"/>
                  <a:pt x="163" y="69"/>
                  <a:pt x="163" y="69"/>
                </a:cubicBezTo>
                <a:cubicBezTo>
                  <a:pt x="163" y="0"/>
                  <a:pt x="163" y="0"/>
                  <a:pt x="163" y="0"/>
                </a:cubicBezTo>
                <a:cubicBezTo>
                  <a:pt x="60" y="0"/>
                  <a:pt x="60" y="0"/>
                  <a:pt x="60" y="0"/>
                </a:cubicBezTo>
                <a:cubicBezTo>
                  <a:pt x="60" y="69"/>
                  <a:pt x="60" y="69"/>
                  <a:pt x="60" y="69"/>
                </a:cubicBezTo>
                <a:cubicBezTo>
                  <a:pt x="103" y="69"/>
                  <a:pt x="103" y="69"/>
                  <a:pt x="103" y="69"/>
                </a:cubicBezTo>
                <a:cubicBezTo>
                  <a:pt x="103" y="86"/>
                  <a:pt x="103" y="86"/>
                  <a:pt x="103" y="86"/>
                </a:cubicBezTo>
                <a:cubicBezTo>
                  <a:pt x="43" y="86"/>
                  <a:pt x="43" y="86"/>
                  <a:pt x="43" y="86"/>
                </a:cubicBezTo>
                <a:cubicBezTo>
                  <a:pt x="43" y="78"/>
                  <a:pt x="43" y="78"/>
                  <a:pt x="43" y="78"/>
                </a:cubicBezTo>
                <a:cubicBezTo>
                  <a:pt x="18" y="78"/>
                  <a:pt x="18" y="78"/>
                  <a:pt x="18" y="78"/>
                </a:cubicBezTo>
                <a:cubicBezTo>
                  <a:pt x="18" y="86"/>
                  <a:pt x="18" y="86"/>
                  <a:pt x="18" y="86"/>
                </a:cubicBezTo>
                <a:cubicBezTo>
                  <a:pt x="0" y="86"/>
                  <a:pt x="0" y="86"/>
                  <a:pt x="0" y="86"/>
                </a:cubicBezTo>
                <a:cubicBezTo>
                  <a:pt x="0" y="223"/>
                  <a:pt x="0" y="223"/>
                  <a:pt x="0" y="223"/>
                </a:cubicBezTo>
                <a:cubicBezTo>
                  <a:pt x="223" y="223"/>
                  <a:pt x="223" y="223"/>
                  <a:pt x="223" y="223"/>
                </a:cubicBezTo>
                <a:cubicBezTo>
                  <a:pt x="223" y="86"/>
                  <a:pt x="223" y="86"/>
                  <a:pt x="223" y="86"/>
                </a:cubicBezTo>
                <a:cubicBezTo>
                  <a:pt x="120" y="86"/>
                  <a:pt x="120" y="86"/>
                  <a:pt x="120" y="86"/>
                </a:cubicBezTo>
                <a:moveTo>
                  <a:pt x="69" y="9"/>
                </a:moveTo>
                <a:cubicBezTo>
                  <a:pt x="155" y="9"/>
                  <a:pt x="155" y="9"/>
                  <a:pt x="155" y="9"/>
                </a:cubicBezTo>
                <a:cubicBezTo>
                  <a:pt x="155" y="60"/>
                  <a:pt x="155" y="60"/>
                  <a:pt x="155" y="60"/>
                </a:cubicBezTo>
                <a:cubicBezTo>
                  <a:pt x="69" y="60"/>
                  <a:pt x="69" y="60"/>
                  <a:pt x="69" y="60"/>
                </a:cubicBezTo>
                <a:lnTo>
                  <a:pt x="69" y="9"/>
                </a:lnTo>
                <a:close/>
                <a:moveTo>
                  <a:pt x="112" y="198"/>
                </a:moveTo>
                <a:cubicBezTo>
                  <a:pt x="88" y="198"/>
                  <a:pt x="69" y="178"/>
                  <a:pt x="69" y="155"/>
                </a:cubicBezTo>
                <a:cubicBezTo>
                  <a:pt x="69" y="131"/>
                  <a:pt x="88" y="112"/>
                  <a:pt x="112" y="112"/>
                </a:cubicBezTo>
                <a:cubicBezTo>
                  <a:pt x="136" y="112"/>
                  <a:pt x="155" y="131"/>
                  <a:pt x="155" y="155"/>
                </a:cubicBezTo>
                <a:cubicBezTo>
                  <a:pt x="155" y="178"/>
                  <a:pt x="136" y="198"/>
                  <a:pt x="112" y="198"/>
                </a:cubicBezTo>
                <a:moveTo>
                  <a:pt x="206" y="112"/>
                </a:moveTo>
                <a:cubicBezTo>
                  <a:pt x="180" y="112"/>
                  <a:pt x="180" y="112"/>
                  <a:pt x="180" y="112"/>
                </a:cubicBezTo>
                <a:cubicBezTo>
                  <a:pt x="180" y="103"/>
                  <a:pt x="180" y="103"/>
                  <a:pt x="180" y="103"/>
                </a:cubicBezTo>
                <a:cubicBezTo>
                  <a:pt x="206" y="103"/>
                  <a:pt x="206" y="103"/>
                  <a:pt x="206" y="103"/>
                </a:cubicBezTo>
                <a:lnTo>
                  <a:pt x="206" y="112"/>
                </a:lnTo>
                <a:close/>
              </a:path>
            </a:pathLst>
          </a:cu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grpSp>
        <p:nvGrpSpPr>
          <p:cNvPr id="5" name="组合 4"/>
          <p:cNvGrpSpPr/>
          <p:nvPr/>
        </p:nvGrpSpPr>
        <p:grpSpPr>
          <a:xfrm>
            <a:off x="5117793" y="2014411"/>
            <a:ext cx="585787" cy="585787"/>
            <a:chOff x="5117793" y="1828144"/>
            <a:chExt cx="585787" cy="585787"/>
          </a:xfrm>
          <a:solidFill>
            <a:srgbClr val="141158"/>
          </a:solidFill>
        </p:grpSpPr>
        <p:sp>
          <p:nvSpPr>
            <p:cNvPr id="85" name="Oval 84"/>
            <p:cNvSpPr/>
            <p:nvPr/>
          </p:nvSpPr>
          <p:spPr>
            <a:xfrm>
              <a:off x="5117793" y="1828144"/>
              <a:ext cx="585787" cy="585787"/>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2" name="Freeform 132"/>
            <p:cNvSpPr>
              <a:spLocks noEditPoints="1"/>
            </p:cNvSpPr>
            <p:nvPr/>
          </p:nvSpPr>
          <p:spPr bwMode="auto">
            <a:xfrm>
              <a:off x="5261042" y="2015723"/>
              <a:ext cx="299288" cy="210628"/>
            </a:xfrm>
            <a:custGeom>
              <a:avLst/>
              <a:gdLst>
                <a:gd name="T0" fmla="*/ 0 w 530"/>
                <a:gd name="T1" fmla="*/ 373 h 373"/>
                <a:gd name="T2" fmla="*/ 530 w 530"/>
                <a:gd name="T3" fmla="*/ 373 h 373"/>
                <a:gd name="T4" fmla="*/ 530 w 530"/>
                <a:gd name="T5" fmla="*/ 0 h 373"/>
                <a:gd name="T6" fmla="*/ 0 w 530"/>
                <a:gd name="T7" fmla="*/ 0 h 373"/>
                <a:gd name="T8" fmla="*/ 0 w 530"/>
                <a:gd name="T9" fmla="*/ 373 h 373"/>
                <a:gd name="T10" fmla="*/ 510 w 530"/>
                <a:gd name="T11" fmla="*/ 36 h 373"/>
                <a:gd name="T12" fmla="*/ 343 w 530"/>
                <a:gd name="T13" fmla="*/ 183 h 373"/>
                <a:gd name="T14" fmla="*/ 510 w 530"/>
                <a:gd name="T15" fmla="*/ 337 h 373"/>
                <a:gd name="T16" fmla="*/ 510 w 530"/>
                <a:gd name="T17" fmla="*/ 354 h 373"/>
                <a:gd name="T18" fmla="*/ 321 w 530"/>
                <a:gd name="T19" fmla="*/ 200 h 373"/>
                <a:gd name="T20" fmla="*/ 264 w 530"/>
                <a:gd name="T21" fmla="*/ 248 h 373"/>
                <a:gd name="T22" fmla="*/ 206 w 530"/>
                <a:gd name="T23" fmla="*/ 200 h 373"/>
                <a:gd name="T24" fmla="*/ 17 w 530"/>
                <a:gd name="T25" fmla="*/ 354 h 373"/>
                <a:gd name="T26" fmla="*/ 17 w 530"/>
                <a:gd name="T27" fmla="*/ 337 h 373"/>
                <a:gd name="T28" fmla="*/ 187 w 530"/>
                <a:gd name="T29" fmla="*/ 183 h 373"/>
                <a:gd name="T30" fmla="*/ 17 w 530"/>
                <a:gd name="T31" fmla="*/ 36 h 373"/>
                <a:gd name="T32" fmla="*/ 17 w 530"/>
                <a:gd name="T33" fmla="*/ 19 h 373"/>
                <a:gd name="T34" fmla="*/ 264 w 530"/>
                <a:gd name="T35" fmla="*/ 195 h 373"/>
                <a:gd name="T36" fmla="*/ 510 w 530"/>
                <a:gd name="T37" fmla="*/ 19 h 373"/>
                <a:gd name="T38" fmla="*/ 510 w 530"/>
                <a:gd name="T39" fmla="*/ 3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373">
                  <a:moveTo>
                    <a:pt x="0" y="373"/>
                  </a:moveTo>
                  <a:lnTo>
                    <a:pt x="530" y="373"/>
                  </a:lnTo>
                  <a:lnTo>
                    <a:pt x="530" y="0"/>
                  </a:lnTo>
                  <a:lnTo>
                    <a:pt x="0" y="0"/>
                  </a:lnTo>
                  <a:lnTo>
                    <a:pt x="0" y="373"/>
                  </a:lnTo>
                  <a:close/>
                  <a:moveTo>
                    <a:pt x="510" y="36"/>
                  </a:moveTo>
                  <a:lnTo>
                    <a:pt x="343" y="183"/>
                  </a:lnTo>
                  <a:lnTo>
                    <a:pt x="510" y="337"/>
                  </a:lnTo>
                  <a:lnTo>
                    <a:pt x="510" y="354"/>
                  </a:lnTo>
                  <a:lnTo>
                    <a:pt x="321" y="200"/>
                  </a:lnTo>
                  <a:lnTo>
                    <a:pt x="264" y="248"/>
                  </a:lnTo>
                  <a:lnTo>
                    <a:pt x="206" y="200"/>
                  </a:lnTo>
                  <a:lnTo>
                    <a:pt x="17" y="354"/>
                  </a:lnTo>
                  <a:lnTo>
                    <a:pt x="17" y="337"/>
                  </a:lnTo>
                  <a:lnTo>
                    <a:pt x="187" y="183"/>
                  </a:lnTo>
                  <a:lnTo>
                    <a:pt x="17" y="36"/>
                  </a:lnTo>
                  <a:lnTo>
                    <a:pt x="17" y="19"/>
                  </a:lnTo>
                  <a:lnTo>
                    <a:pt x="264" y="195"/>
                  </a:lnTo>
                  <a:lnTo>
                    <a:pt x="510" y="19"/>
                  </a:lnTo>
                  <a:lnTo>
                    <a:pt x="510" y="36"/>
                  </a:lnTo>
                  <a:close/>
                </a:path>
              </a:pathLst>
            </a:custGeom>
            <a:grpFill/>
            <a:ln>
              <a:noFill/>
            </a:ln>
          </p:spPr>
          <p:txBody>
            <a:bodyPr vert="horz" wrap="square" lIns="91440" tIns="45720" rIns="91440" bIns="45720" numCol="1" anchor="t" anchorCtr="0" compatLnSpc="1"/>
            <a:lstStyle/>
            <a:p>
              <a:endParaRPr lang="id-ID">
                <a:solidFill>
                  <a:srgbClr val="FFFF00"/>
                </a:solidFill>
              </a:endParaRPr>
            </a:p>
          </p:txBody>
        </p:sp>
      </p:grpSp>
      <p:grpSp>
        <p:nvGrpSpPr>
          <p:cNvPr id="6" name="组合 5"/>
          <p:cNvGrpSpPr/>
          <p:nvPr/>
        </p:nvGrpSpPr>
        <p:grpSpPr>
          <a:xfrm>
            <a:off x="6339777" y="2572944"/>
            <a:ext cx="585787" cy="585787"/>
            <a:chOff x="6339777" y="2386677"/>
            <a:chExt cx="585787" cy="585787"/>
          </a:xfrm>
          <a:solidFill>
            <a:srgbClr val="141158"/>
          </a:solidFill>
        </p:grpSpPr>
        <p:sp>
          <p:nvSpPr>
            <p:cNvPr id="88" name="Oval 87"/>
            <p:cNvSpPr/>
            <p:nvPr/>
          </p:nvSpPr>
          <p:spPr>
            <a:xfrm>
              <a:off x="6339777" y="2386677"/>
              <a:ext cx="585787" cy="585787"/>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134"/>
            <p:cNvGrpSpPr/>
            <p:nvPr/>
          </p:nvGrpSpPr>
          <p:grpSpPr>
            <a:xfrm>
              <a:off x="6509850" y="2486420"/>
              <a:ext cx="245640" cy="386300"/>
              <a:chOff x="871537" y="574552"/>
              <a:chExt cx="568325" cy="893763"/>
            </a:xfrm>
            <a:grpFill/>
          </p:grpSpPr>
          <p:sp>
            <p:nvSpPr>
              <p:cNvPr id="44" name="Freeform 135"/>
              <p:cNvSpPr>
                <a:spLocks noEditPoints="1"/>
              </p:cNvSpPr>
              <p:nvPr/>
            </p:nvSpPr>
            <p:spPr bwMode="auto">
              <a:xfrm>
                <a:off x="871537" y="574552"/>
                <a:ext cx="568325" cy="893763"/>
              </a:xfrm>
              <a:custGeom>
                <a:avLst/>
                <a:gdLst>
                  <a:gd name="T0" fmla="*/ 141 w 148"/>
                  <a:gd name="T1" fmla="*/ 39 h 235"/>
                  <a:gd name="T2" fmla="*/ 92 w 148"/>
                  <a:gd name="T3" fmla="*/ 5 h 235"/>
                  <a:gd name="T4" fmla="*/ 30 w 148"/>
                  <a:gd name="T5" fmla="*/ 15 h 235"/>
                  <a:gd name="T6" fmla="*/ 14 w 148"/>
                  <a:gd name="T7" fmla="*/ 108 h 235"/>
                  <a:gd name="T8" fmla="*/ 13 w 148"/>
                  <a:gd name="T9" fmla="*/ 178 h 235"/>
                  <a:gd name="T10" fmla="*/ 41 w 148"/>
                  <a:gd name="T11" fmla="*/ 223 h 235"/>
                  <a:gd name="T12" fmla="*/ 122 w 148"/>
                  <a:gd name="T13" fmla="*/ 217 h 235"/>
                  <a:gd name="T14" fmla="*/ 141 w 148"/>
                  <a:gd name="T15" fmla="*/ 164 h 235"/>
                  <a:gd name="T16" fmla="*/ 143 w 148"/>
                  <a:gd name="T17" fmla="*/ 109 h 235"/>
                  <a:gd name="T18" fmla="*/ 141 w 148"/>
                  <a:gd name="T19" fmla="*/ 39 h 235"/>
                  <a:gd name="T20" fmla="*/ 96 w 148"/>
                  <a:gd name="T21" fmla="*/ 68 h 235"/>
                  <a:gd name="T22" fmla="*/ 79 w 148"/>
                  <a:gd name="T23" fmla="*/ 101 h 235"/>
                  <a:gd name="T24" fmla="*/ 64 w 148"/>
                  <a:gd name="T25" fmla="*/ 82 h 235"/>
                  <a:gd name="T26" fmla="*/ 72 w 148"/>
                  <a:gd name="T27" fmla="*/ 15 h 235"/>
                  <a:gd name="T28" fmla="*/ 81 w 148"/>
                  <a:gd name="T29" fmla="*/ 14 h 235"/>
                  <a:gd name="T30" fmla="*/ 96 w 148"/>
                  <a:gd name="T31" fmla="*/ 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235">
                    <a:moveTo>
                      <a:pt x="141" y="39"/>
                    </a:moveTo>
                    <a:cubicBezTo>
                      <a:pt x="138" y="20"/>
                      <a:pt x="120" y="11"/>
                      <a:pt x="92" y="5"/>
                    </a:cubicBezTo>
                    <a:cubicBezTo>
                      <a:pt x="64" y="0"/>
                      <a:pt x="30" y="15"/>
                      <a:pt x="30" y="15"/>
                    </a:cubicBezTo>
                    <a:cubicBezTo>
                      <a:pt x="0" y="31"/>
                      <a:pt x="14" y="103"/>
                      <a:pt x="14" y="108"/>
                    </a:cubicBezTo>
                    <a:cubicBezTo>
                      <a:pt x="15" y="113"/>
                      <a:pt x="13" y="172"/>
                      <a:pt x="13" y="178"/>
                    </a:cubicBezTo>
                    <a:cubicBezTo>
                      <a:pt x="13" y="185"/>
                      <a:pt x="20" y="211"/>
                      <a:pt x="41" y="223"/>
                    </a:cubicBezTo>
                    <a:cubicBezTo>
                      <a:pt x="62" y="235"/>
                      <a:pt x="101" y="235"/>
                      <a:pt x="122" y="217"/>
                    </a:cubicBezTo>
                    <a:cubicBezTo>
                      <a:pt x="144" y="199"/>
                      <a:pt x="141" y="166"/>
                      <a:pt x="141" y="164"/>
                    </a:cubicBezTo>
                    <a:cubicBezTo>
                      <a:pt x="142" y="162"/>
                      <a:pt x="138" y="127"/>
                      <a:pt x="143" y="109"/>
                    </a:cubicBezTo>
                    <a:cubicBezTo>
                      <a:pt x="148" y="92"/>
                      <a:pt x="144" y="58"/>
                      <a:pt x="141" y="39"/>
                    </a:cubicBezTo>
                    <a:moveTo>
                      <a:pt x="96" y="68"/>
                    </a:moveTo>
                    <a:cubicBezTo>
                      <a:pt x="94" y="90"/>
                      <a:pt x="87" y="100"/>
                      <a:pt x="79" y="101"/>
                    </a:cubicBezTo>
                    <a:cubicBezTo>
                      <a:pt x="70" y="103"/>
                      <a:pt x="64" y="82"/>
                      <a:pt x="64" y="82"/>
                    </a:cubicBezTo>
                    <a:cubicBezTo>
                      <a:pt x="54" y="33"/>
                      <a:pt x="69" y="19"/>
                      <a:pt x="72" y="15"/>
                    </a:cubicBezTo>
                    <a:cubicBezTo>
                      <a:pt x="75" y="11"/>
                      <a:pt x="81" y="14"/>
                      <a:pt x="81" y="14"/>
                    </a:cubicBezTo>
                    <a:cubicBezTo>
                      <a:pt x="96" y="25"/>
                      <a:pt x="98" y="46"/>
                      <a:pt x="96" y="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FFFF00"/>
                  </a:solidFill>
                </a:endParaRPr>
              </a:p>
            </p:txBody>
          </p:sp>
          <p:sp>
            <p:nvSpPr>
              <p:cNvPr id="45" name="Freeform 136"/>
              <p:cNvSpPr/>
              <p:nvPr/>
            </p:nvSpPr>
            <p:spPr bwMode="auto">
              <a:xfrm>
                <a:off x="1139825" y="666627"/>
                <a:ext cx="69850" cy="155575"/>
              </a:xfrm>
              <a:custGeom>
                <a:avLst/>
                <a:gdLst>
                  <a:gd name="T0" fmla="*/ 9 w 18"/>
                  <a:gd name="T1" fmla="*/ 2 h 41"/>
                  <a:gd name="T2" fmla="*/ 0 w 18"/>
                  <a:gd name="T3" fmla="*/ 12 h 41"/>
                  <a:gd name="T4" fmla="*/ 7 w 18"/>
                  <a:gd name="T5" fmla="*/ 41 h 41"/>
                  <a:gd name="T6" fmla="*/ 18 w 18"/>
                  <a:gd name="T7" fmla="*/ 21 h 41"/>
                  <a:gd name="T8" fmla="*/ 9 w 18"/>
                  <a:gd name="T9" fmla="*/ 2 h 41"/>
                </a:gdLst>
                <a:ahLst/>
                <a:cxnLst>
                  <a:cxn ang="0">
                    <a:pos x="T0" y="T1"/>
                  </a:cxn>
                  <a:cxn ang="0">
                    <a:pos x="T2" y="T3"/>
                  </a:cxn>
                  <a:cxn ang="0">
                    <a:pos x="T4" y="T5"/>
                  </a:cxn>
                  <a:cxn ang="0">
                    <a:pos x="T6" y="T7"/>
                  </a:cxn>
                  <a:cxn ang="0">
                    <a:pos x="T8" y="T9"/>
                  </a:cxn>
                </a:cxnLst>
                <a:rect l="0" t="0" r="r" b="b"/>
                <a:pathLst>
                  <a:path w="18" h="41">
                    <a:moveTo>
                      <a:pt x="9" y="2"/>
                    </a:moveTo>
                    <a:cubicBezTo>
                      <a:pt x="9" y="2"/>
                      <a:pt x="1" y="0"/>
                      <a:pt x="0" y="12"/>
                    </a:cubicBezTo>
                    <a:cubicBezTo>
                      <a:pt x="0" y="23"/>
                      <a:pt x="0" y="40"/>
                      <a:pt x="7" y="41"/>
                    </a:cubicBezTo>
                    <a:cubicBezTo>
                      <a:pt x="15" y="41"/>
                      <a:pt x="18" y="34"/>
                      <a:pt x="18" y="21"/>
                    </a:cubicBezTo>
                    <a:cubicBezTo>
                      <a:pt x="17" y="8"/>
                      <a:pt x="14" y="4"/>
                      <a:pt x="9"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FFFF00"/>
                  </a:solidFill>
                </a:endParaRPr>
              </a:p>
            </p:txBody>
          </p:sp>
        </p:grpSp>
      </p:grpSp>
      <p:grpSp>
        <p:nvGrpSpPr>
          <p:cNvPr id="7" name="组合 6"/>
          <p:cNvGrpSpPr/>
          <p:nvPr/>
        </p:nvGrpSpPr>
        <p:grpSpPr>
          <a:xfrm>
            <a:off x="6770710" y="3687433"/>
            <a:ext cx="585787" cy="585787"/>
            <a:chOff x="6770710" y="3501166"/>
            <a:chExt cx="585787" cy="585787"/>
          </a:xfrm>
          <a:solidFill>
            <a:srgbClr val="141158"/>
          </a:solidFill>
        </p:grpSpPr>
        <p:sp>
          <p:nvSpPr>
            <p:cNvPr id="97" name="Oval 96"/>
            <p:cNvSpPr/>
            <p:nvPr/>
          </p:nvSpPr>
          <p:spPr>
            <a:xfrm>
              <a:off x="6770710" y="3501166"/>
              <a:ext cx="585787" cy="585787"/>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137"/>
            <p:cNvGrpSpPr/>
            <p:nvPr/>
          </p:nvGrpSpPr>
          <p:grpSpPr>
            <a:xfrm>
              <a:off x="6909561" y="3637830"/>
              <a:ext cx="308084" cy="312458"/>
              <a:chOff x="1909763" y="950913"/>
              <a:chExt cx="782637" cy="793750"/>
            </a:xfrm>
            <a:grpFill/>
          </p:grpSpPr>
          <p:sp>
            <p:nvSpPr>
              <p:cNvPr id="47" name="Freeform 59"/>
              <p:cNvSpPr>
                <a:spLocks noEditPoints="1"/>
              </p:cNvSpPr>
              <p:nvPr/>
            </p:nvSpPr>
            <p:spPr bwMode="auto">
              <a:xfrm>
                <a:off x="1909763" y="1204913"/>
                <a:ext cx="539750" cy="539750"/>
              </a:xfrm>
              <a:custGeom>
                <a:avLst/>
                <a:gdLst>
                  <a:gd name="T0" fmla="*/ 0 w 340"/>
                  <a:gd name="T1" fmla="*/ 340 h 340"/>
                  <a:gd name="T2" fmla="*/ 340 w 340"/>
                  <a:gd name="T3" fmla="*/ 340 h 340"/>
                  <a:gd name="T4" fmla="*/ 340 w 340"/>
                  <a:gd name="T5" fmla="*/ 0 h 340"/>
                  <a:gd name="T6" fmla="*/ 0 w 340"/>
                  <a:gd name="T7" fmla="*/ 0 h 340"/>
                  <a:gd name="T8" fmla="*/ 0 w 340"/>
                  <a:gd name="T9" fmla="*/ 340 h 340"/>
                  <a:gd name="T10" fmla="*/ 304 w 340"/>
                  <a:gd name="T11" fmla="*/ 251 h 340"/>
                  <a:gd name="T12" fmla="*/ 35 w 340"/>
                  <a:gd name="T13" fmla="*/ 251 h 340"/>
                  <a:gd name="T14" fmla="*/ 35 w 340"/>
                  <a:gd name="T15" fmla="*/ 36 h 340"/>
                  <a:gd name="T16" fmla="*/ 304 w 340"/>
                  <a:gd name="T17" fmla="*/ 36 h 340"/>
                  <a:gd name="T18" fmla="*/ 304 w 340"/>
                  <a:gd name="T19" fmla="*/ 25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0" y="340"/>
                    </a:moveTo>
                    <a:lnTo>
                      <a:pt x="340" y="340"/>
                    </a:lnTo>
                    <a:lnTo>
                      <a:pt x="340" y="0"/>
                    </a:lnTo>
                    <a:lnTo>
                      <a:pt x="0" y="0"/>
                    </a:lnTo>
                    <a:lnTo>
                      <a:pt x="0" y="340"/>
                    </a:lnTo>
                    <a:close/>
                    <a:moveTo>
                      <a:pt x="304" y="251"/>
                    </a:moveTo>
                    <a:lnTo>
                      <a:pt x="35" y="251"/>
                    </a:lnTo>
                    <a:lnTo>
                      <a:pt x="35" y="36"/>
                    </a:lnTo>
                    <a:lnTo>
                      <a:pt x="304" y="36"/>
                    </a:lnTo>
                    <a:lnTo>
                      <a:pt x="304"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FFFF00"/>
                  </a:solidFill>
                </a:endParaRPr>
              </a:p>
            </p:txBody>
          </p:sp>
          <p:sp>
            <p:nvSpPr>
              <p:cNvPr id="48" name="Freeform 60"/>
              <p:cNvSpPr/>
              <p:nvPr/>
            </p:nvSpPr>
            <p:spPr bwMode="auto">
              <a:xfrm>
                <a:off x="2060575" y="950913"/>
                <a:ext cx="631825" cy="569913"/>
              </a:xfrm>
              <a:custGeom>
                <a:avLst/>
                <a:gdLst>
                  <a:gd name="T0" fmla="*/ 334 w 398"/>
                  <a:gd name="T1" fmla="*/ 0 h 359"/>
                  <a:gd name="T2" fmla="*/ 0 w 398"/>
                  <a:gd name="T3" fmla="*/ 64 h 359"/>
                  <a:gd name="T4" fmla="*/ 15 w 398"/>
                  <a:gd name="T5" fmla="*/ 143 h 359"/>
                  <a:gd name="T6" fmla="*/ 51 w 398"/>
                  <a:gd name="T7" fmla="*/ 143 h 359"/>
                  <a:gd name="T8" fmla="*/ 41 w 398"/>
                  <a:gd name="T9" fmla="*/ 93 h 359"/>
                  <a:gd name="T10" fmla="*/ 305 w 398"/>
                  <a:gd name="T11" fmla="*/ 40 h 359"/>
                  <a:gd name="T12" fmla="*/ 346 w 398"/>
                  <a:gd name="T13" fmla="*/ 251 h 359"/>
                  <a:gd name="T14" fmla="*/ 262 w 398"/>
                  <a:gd name="T15" fmla="*/ 268 h 359"/>
                  <a:gd name="T16" fmla="*/ 262 w 398"/>
                  <a:gd name="T17" fmla="*/ 359 h 359"/>
                  <a:gd name="T18" fmla="*/ 398 w 398"/>
                  <a:gd name="T19" fmla="*/ 332 h 359"/>
                  <a:gd name="T20" fmla="*/ 334 w 398"/>
                  <a:gd name="T21"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359">
                    <a:moveTo>
                      <a:pt x="334" y="0"/>
                    </a:moveTo>
                    <a:lnTo>
                      <a:pt x="0" y="64"/>
                    </a:lnTo>
                    <a:lnTo>
                      <a:pt x="15" y="143"/>
                    </a:lnTo>
                    <a:lnTo>
                      <a:pt x="51" y="143"/>
                    </a:lnTo>
                    <a:lnTo>
                      <a:pt x="41" y="93"/>
                    </a:lnTo>
                    <a:lnTo>
                      <a:pt x="305" y="40"/>
                    </a:lnTo>
                    <a:lnTo>
                      <a:pt x="346" y="251"/>
                    </a:lnTo>
                    <a:lnTo>
                      <a:pt x="262" y="268"/>
                    </a:lnTo>
                    <a:lnTo>
                      <a:pt x="262" y="359"/>
                    </a:lnTo>
                    <a:lnTo>
                      <a:pt x="398" y="332"/>
                    </a:lnTo>
                    <a:lnTo>
                      <a:pt x="3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FFFF00"/>
                  </a:solidFill>
                </a:endParaRPr>
              </a:p>
            </p:txBody>
          </p:sp>
        </p:grpSp>
      </p:grpSp>
      <p:grpSp>
        <p:nvGrpSpPr>
          <p:cNvPr id="10" name="组合 9"/>
          <p:cNvGrpSpPr/>
          <p:nvPr/>
        </p:nvGrpSpPr>
        <p:grpSpPr>
          <a:xfrm>
            <a:off x="6339777" y="4836444"/>
            <a:ext cx="585787" cy="585787"/>
            <a:chOff x="6339777" y="4650177"/>
            <a:chExt cx="585787" cy="585787"/>
          </a:xfrm>
          <a:solidFill>
            <a:srgbClr val="141158"/>
          </a:solidFill>
        </p:grpSpPr>
        <p:sp>
          <p:nvSpPr>
            <p:cNvPr id="91" name="Oval 90"/>
            <p:cNvSpPr/>
            <p:nvPr/>
          </p:nvSpPr>
          <p:spPr>
            <a:xfrm>
              <a:off x="6339777" y="4650177"/>
              <a:ext cx="585787" cy="585787"/>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12"/>
            <p:cNvSpPr>
              <a:spLocks noEditPoints="1"/>
            </p:cNvSpPr>
            <p:nvPr/>
          </p:nvSpPr>
          <p:spPr bwMode="auto">
            <a:xfrm>
              <a:off x="6467320" y="4805992"/>
              <a:ext cx="330700" cy="274156"/>
            </a:xfrm>
            <a:custGeom>
              <a:avLst/>
              <a:gdLst>
                <a:gd name="T0" fmla="*/ 221 w 242"/>
                <a:gd name="T1" fmla="*/ 0 h 200"/>
                <a:gd name="T2" fmla="*/ 171 w 242"/>
                <a:gd name="T3" fmla="*/ 0 h 200"/>
                <a:gd name="T4" fmla="*/ 135 w 242"/>
                <a:gd name="T5" fmla="*/ 15 h 200"/>
                <a:gd name="T6" fmla="*/ 51 w 242"/>
                <a:gd name="T7" fmla="*/ 99 h 200"/>
                <a:gd name="T8" fmla="*/ 51 w 242"/>
                <a:gd name="T9" fmla="*/ 129 h 200"/>
                <a:gd name="T10" fmla="*/ 113 w 242"/>
                <a:gd name="T11" fmla="*/ 192 h 200"/>
                <a:gd name="T12" fmla="*/ 143 w 242"/>
                <a:gd name="T13" fmla="*/ 192 h 200"/>
                <a:gd name="T14" fmla="*/ 227 w 242"/>
                <a:gd name="T15" fmla="*/ 108 h 200"/>
                <a:gd name="T16" fmla="*/ 242 w 242"/>
                <a:gd name="T17" fmla="*/ 71 h 200"/>
                <a:gd name="T18" fmla="*/ 242 w 242"/>
                <a:gd name="T19" fmla="*/ 22 h 200"/>
                <a:gd name="T20" fmla="*/ 221 w 242"/>
                <a:gd name="T21" fmla="*/ 0 h 200"/>
                <a:gd name="T22" fmla="*/ 192 w 242"/>
                <a:gd name="T23" fmla="*/ 71 h 200"/>
                <a:gd name="T24" fmla="*/ 171 w 242"/>
                <a:gd name="T25" fmla="*/ 50 h 200"/>
                <a:gd name="T26" fmla="*/ 192 w 242"/>
                <a:gd name="T27" fmla="*/ 29 h 200"/>
                <a:gd name="T28" fmla="*/ 214 w 242"/>
                <a:gd name="T29" fmla="*/ 50 h 200"/>
                <a:gd name="T30" fmla="*/ 192 w 242"/>
                <a:gd name="T31" fmla="*/ 71 h 200"/>
                <a:gd name="T32" fmla="*/ 19 w 242"/>
                <a:gd name="T33" fmla="*/ 119 h 200"/>
                <a:gd name="T34" fmla="*/ 95 w 242"/>
                <a:gd name="T35" fmla="*/ 196 h 200"/>
                <a:gd name="T36" fmla="*/ 70 w 242"/>
                <a:gd name="T37" fmla="*/ 192 h 200"/>
                <a:gd name="T38" fmla="*/ 8 w 242"/>
                <a:gd name="T39" fmla="*/ 129 h 200"/>
                <a:gd name="T40" fmla="*/ 8 w 242"/>
                <a:gd name="T41" fmla="*/ 99 h 200"/>
                <a:gd name="T42" fmla="*/ 92 w 242"/>
                <a:gd name="T43" fmla="*/ 15 h 200"/>
                <a:gd name="T44" fmla="*/ 128 w 242"/>
                <a:gd name="T45" fmla="*/ 0 h 200"/>
                <a:gd name="T46" fmla="*/ 19 w 242"/>
                <a:gd name="T47" fmla="*/ 109 h 200"/>
                <a:gd name="T48" fmla="*/ 19 w 242"/>
                <a:gd name="T49"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2" h="200">
                  <a:moveTo>
                    <a:pt x="221" y="0"/>
                  </a:moveTo>
                  <a:cubicBezTo>
                    <a:pt x="171" y="0"/>
                    <a:pt x="171" y="0"/>
                    <a:pt x="171" y="0"/>
                  </a:cubicBezTo>
                  <a:cubicBezTo>
                    <a:pt x="159" y="0"/>
                    <a:pt x="143" y="7"/>
                    <a:pt x="135" y="15"/>
                  </a:cubicBezTo>
                  <a:cubicBezTo>
                    <a:pt x="51" y="99"/>
                    <a:pt x="51" y="99"/>
                    <a:pt x="51" y="99"/>
                  </a:cubicBezTo>
                  <a:cubicBezTo>
                    <a:pt x="42" y="107"/>
                    <a:pt x="42" y="121"/>
                    <a:pt x="51" y="129"/>
                  </a:cubicBezTo>
                  <a:cubicBezTo>
                    <a:pt x="113" y="192"/>
                    <a:pt x="113" y="192"/>
                    <a:pt x="113" y="192"/>
                  </a:cubicBezTo>
                  <a:cubicBezTo>
                    <a:pt x="121" y="200"/>
                    <a:pt x="135" y="200"/>
                    <a:pt x="143" y="192"/>
                  </a:cubicBezTo>
                  <a:cubicBezTo>
                    <a:pt x="227" y="108"/>
                    <a:pt x="227" y="108"/>
                    <a:pt x="227" y="108"/>
                  </a:cubicBezTo>
                  <a:cubicBezTo>
                    <a:pt x="236" y="100"/>
                    <a:pt x="242" y="83"/>
                    <a:pt x="242" y="71"/>
                  </a:cubicBezTo>
                  <a:cubicBezTo>
                    <a:pt x="242" y="22"/>
                    <a:pt x="242" y="22"/>
                    <a:pt x="242" y="22"/>
                  </a:cubicBezTo>
                  <a:cubicBezTo>
                    <a:pt x="242" y="10"/>
                    <a:pt x="233" y="0"/>
                    <a:pt x="221" y="0"/>
                  </a:cubicBezTo>
                  <a:moveTo>
                    <a:pt x="192" y="71"/>
                  </a:moveTo>
                  <a:cubicBezTo>
                    <a:pt x="181" y="71"/>
                    <a:pt x="171" y="62"/>
                    <a:pt x="171" y="50"/>
                  </a:cubicBezTo>
                  <a:cubicBezTo>
                    <a:pt x="171" y="38"/>
                    <a:pt x="181" y="29"/>
                    <a:pt x="192" y="29"/>
                  </a:cubicBezTo>
                  <a:cubicBezTo>
                    <a:pt x="204" y="29"/>
                    <a:pt x="214" y="38"/>
                    <a:pt x="214" y="50"/>
                  </a:cubicBezTo>
                  <a:cubicBezTo>
                    <a:pt x="214" y="62"/>
                    <a:pt x="204" y="71"/>
                    <a:pt x="192" y="71"/>
                  </a:cubicBezTo>
                  <a:moveTo>
                    <a:pt x="19" y="119"/>
                  </a:moveTo>
                  <a:cubicBezTo>
                    <a:pt x="95" y="196"/>
                    <a:pt x="95" y="196"/>
                    <a:pt x="95" y="196"/>
                  </a:cubicBezTo>
                  <a:cubicBezTo>
                    <a:pt x="87" y="200"/>
                    <a:pt x="77" y="199"/>
                    <a:pt x="70" y="192"/>
                  </a:cubicBezTo>
                  <a:cubicBezTo>
                    <a:pt x="8" y="129"/>
                    <a:pt x="8" y="129"/>
                    <a:pt x="8" y="129"/>
                  </a:cubicBezTo>
                  <a:cubicBezTo>
                    <a:pt x="0" y="121"/>
                    <a:pt x="0" y="107"/>
                    <a:pt x="8" y="99"/>
                  </a:cubicBezTo>
                  <a:cubicBezTo>
                    <a:pt x="92" y="15"/>
                    <a:pt x="92" y="15"/>
                    <a:pt x="92" y="15"/>
                  </a:cubicBezTo>
                  <a:cubicBezTo>
                    <a:pt x="100" y="7"/>
                    <a:pt x="116" y="0"/>
                    <a:pt x="128" y="0"/>
                  </a:cubicBezTo>
                  <a:cubicBezTo>
                    <a:pt x="19" y="109"/>
                    <a:pt x="19" y="109"/>
                    <a:pt x="19" y="109"/>
                  </a:cubicBezTo>
                  <a:cubicBezTo>
                    <a:pt x="16" y="112"/>
                    <a:pt x="16" y="117"/>
                    <a:pt x="19" y="119"/>
                  </a:cubicBezTo>
                </a:path>
              </a:pathLst>
            </a:custGeom>
            <a:grpFill/>
            <a:ln>
              <a:noFill/>
            </a:ln>
          </p:spPr>
          <p:txBody>
            <a:bodyPr vert="horz" wrap="square" lIns="121920" tIns="60960" rIns="121920" bIns="60960" numCol="1" anchor="t" anchorCtr="0" compatLnSpc="1"/>
            <a:lstStyle/>
            <a:p>
              <a:endParaRPr lang="id-ID" sz="2400">
                <a:solidFill>
                  <a:srgbClr val="FFFF00"/>
                </a:solidFill>
              </a:endParaRPr>
            </a:p>
          </p:txBody>
        </p:sp>
      </p:grpSp>
      <p:grpSp>
        <p:nvGrpSpPr>
          <p:cNvPr id="11" name="组合 10"/>
          <p:cNvGrpSpPr/>
          <p:nvPr/>
        </p:nvGrpSpPr>
        <p:grpSpPr>
          <a:xfrm>
            <a:off x="5117793" y="5352983"/>
            <a:ext cx="585787" cy="585787"/>
            <a:chOff x="5117793" y="5166716"/>
            <a:chExt cx="585787" cy="585787"/>
          </a:xfrm>
          <a:solidFill>
            <a:srgbClr val="141158"/>
          </a:solidFill>
        </p:grpSpPr>
        <p:sp>
          <p:nvSpPr>
            <p:cNvPr id="94" name="Oval 93"/>
            <p:cNvSpPr/>
            <p:nvPr/>
          </p:nvSpPr>
          <p:spPr>
            <a:xfrm>
              <a:off x="5117793" y="5166716"/>
              <a:ext cx="585787" cy="585787"/>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5"/>
            <p:cNvSpPr>
              <a:spLocks noChangeAspect="1" noEditPoints="1"/>
            </p:cNvSpPr>
            <p:nvPr/>
          </p:nvSpPr>
          <p:spPr bwMode="auto">
            <a:xfrm>
              <a:off x="5255137" y="5296326"/>
              <a:ext cx="311098" cy="326566"/>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grpFill/>
            <a:ln>
              <a:noFill/>
            </a:ln>
          </p:spPr>
          <p:txBody>
            <a:bodyPr/>
            <a:lstStyle/>
            <a:p>
              <a:pPr defTabSz="913765">
                <a:defRPr/>
              </a:pPr>
              <a:endParaRPr lang="en-US">
                <a:solidFill>
                  <a:srgbClr val="FFFF00"/>
                </a:solidFill>
              </a:endParaRPr>
            </a:p>
          </p:txBody>
        </p:sp>
      </p:grpSp>
      <p:sp>
        <p:nvSpPr>
          <p:cNvPr id="3" name="箭头: 右 2">
            <a:extLst>
              <a:ext uri="{FF2B5EF4-FFF2-40B4-BE49-F238E27FC236}">
                <a16:creationId xmlns:a16="http://schemas.microsoft.com/office/drawing/2014/main" id="{58AFC049-7328-4463-8146-274DB1C93DF0}"/>
              </a:ext>
            </a:extLst>
          </p:cNvPr>
          <p:cNvSpPr/>
          <p:nvPr/>
        </p:nvSpPr>
        <p:spPr>
          <a:xfrm>
            <a:off x="2808313" y="3847096"/>
            <a:ext cx="323522" cy="266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85B5FB89-12CD-46C0-A752-10FC78DBAF2C}"/>
              </a:ext>
            </a:extLst>
          </p:cNvPr>
          <p:cNvSpPr/>
          <p:nvPr/>
        </p:nvSpPr>
        <p:spPr>
          <a:xfrm>
            <a:off x="-243281" y="6591735"/>
            <a:ext cx="12684154"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游戏好玩，玩的人就多；人多，但大多数人又打不准；而打不打得准就决定了能否决胜千里；于是巨大的市场需求就催生了页游辅助产业的蓬勃发展</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750" fill="hold"/>
                                        <p:tgtEl>
                                          <p:spTgt spid="38"/>
                                        </p:tgtEl>
                                        <p:attrNameLst>
                                          <p:attrName>ppt_x</p:attrName>
                                        </p:attrNameLst>
                                      </p:cBhvr>
                                      <p:tavLst>
                                        <p:tav tm="0">
                                          <p:val>
                                            <p:strVal val="0-#ppt_w/2"/>
                                          </p:val>
                                        </p:tav>
                                        <p:tav tm="100000">
                                          <p:val>
                                            <p:strVal val="#ppt_x"/>
                                          </p:val>
                                        </p:tav>
                                      </p:tavLst>
                                    </p:anim>
                                    <p:anim calcmode="lin" valueType="num">
                                      <p:cBhvr additive="base">
                                        <p:cTn id="8" dur="75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7"/>
                                        </p:tgtEl>
                                        <p:attrNameLst>
                                          <p:attrName>style.visibility</p:attrName>
                                        </p:attrNameLst>
                                      </p:cBhvr>
                                      <p:to>
                                        <p:strVal val="visible"/>
                                      </p:to>
                                    </p:set>
                                    <p:anim calcmode="lin" valueType="num">
                                      <p:cBhvr additive="base">
                                        <p:cTn id="11" dur="750" fill="hold"/>
                                        <p:tgtEl>
                                          <p:spTgt spid="137"/>
                                        </p:tgtEl>
                                        <p:attrNameLst>
                                          <p:attrName>ppt_x</p:attrName>
                                        </p:attrNameLst>
                                      </p:cBhvr>
                                      <p:tavLst>
                                        <p:tav tm="0">
                                          <p:val>
                                            <p:strVal val="0-#ppt_w/2"/>
                                          </p:val>
                                        </p:tav>
                                        <p:tav tm="100000">
                                          <p:val>
                                            <p:strVal val="#ppt_x"/>
                                          </p:val>
                                        </p:tav>
                                      </p:tavLst>
                                    </p:anim>
                                    <p:anim calcmode="lin" valueType="num">
                                      <p:cBhvr additive="base">
                                        <p:cTn id="12" dur="750" fill="hold"/>
                                        <p:tgtEl>
                                          <p:spTgt spid="13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0-#ppt_w/2"/>
                                          </p:val>
                                        </p:tav>
                                        <p:tav tm="100000">
                                          <p:val>
                                            <p:strVal val="#ppt_x"/>
                                          </p:val>
                                        </p:tav>
                                      </p:tavLst>
                                    </p:anim>
                                    <p:anim calcmode="lin" valueType="num">
                                      <p:cBhvr additive="base">
                                        <p:cTn id="16" dur="750" fill="hold"/>
                                        <p:tgtEl>
                                          <p:spTgt spid="41"/>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53" presetClass="entr" presetSubtype="16"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53" presetClass="entr" presetSubtype="16"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par>
                                <p:cTn id="37" presetID="53" presetClass="entr" presetSubtype="16"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2000"/>
                            </p:stCondLst>
                            <p:childTnLst>
                              <p:par>
                                <p:cTn id="48" presetID="22" presetClass="entr" presetSubtype="2"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right)">
                                      <p:cBhvr>
                                        <p:cTn id="50" dur="500"/>
                                        <p:tgtEl>
                                          <p:spTgt spid="28"/>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right)">
                                      <p:cBhvr>
                                        <p:cTn id="53" dur="500"/>
                                        <p:tgtEl>
                                          <p:spTgt spid="27"/>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right)">
                                      <p:cBhvr>
                                        <p:cTn id="56" dur="500"/>
                                        <p:tgtEl>
                                          <p:spTgt spid="30"/>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right)">
                                      <p:cBhvr>
                                        <p:cTn id="59" dur="500"/>
                                        <p:tgtEl>
                                          <p:spTgt spid="2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500"/>
                                        <p:tgtEl>
                                          <p:spTgt spid="3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left)">
                                      <p:cBhvr>
                                        <p:cTn id="68" dur="500"/>
                                        <p:tgtEl>
                                          <p:spTgt spid="3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left)">
                                      <p:cBhvr>
                                        <p:cTn id="74" dur="500"/>
                                        <p:tgtEl>
                                          <p:spTgt spid="3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8" grpId="0" animBg="1"/>
      <p:bldP spid="137" grpId="0"/>
      <p:bldP spid="27" grpId="0"/>
      <p:bldP spid="28" grpId="0"/>
      <p:bldP spid="29" grpId="0"/>
      <p:bldP spid="30" grpId="0"/>
      <p:bldP spid="31" grpId="0"/>
      <p:bldP spid="32" grpId="0"/>
      <p:bldP spid="33" grpId="0"/>
      <p:bldP spid="34" grpId="0"/>
      <p:bldP spid="35" grpId="0"/>
      <p:bldP spid="36" grpId="0"/>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3912870" y="577128"/>
            <a:ext cx="4703368" cy="439738"/>
          </a:xfrm>
        </p:spPr>
        <p:txBody>
          <a:bodyPr/>
          <a:lstStyle/>
          <a:p>
            <a:r>
              <a:rPr lang="zh-CN" altLang="en-US" dirty="0"/>
              <a:t>研究背景</a:t>
            </a:r>
            <a:r>
              <a:rPr lang="en-US" altLang="zh-CN" dirty="0"/>
              <a:t>—</a:t>
            </a:r>
            <a:r>
              <a:rPr lang="zh-CN" altLang="en-US" dirty="0"/>
              <a:t>手游辅助空白！</a:t>
            </a:r>
          </a:p>
        </p:txBody>
      </p:sp>
      <p:grpSp>
        <p:nvGrpSpPr>
          <p:cNvPr id="97" name="Group 96"/>
          <p:cNvGrpSpPr/>
          <p:nvPr/>
        </p:nvGrpSpPr>
        <p:grpSpPr>
          <a:xfrm>
            <a:off x="3773311" y="4281781"/>
            <a:ext cx="2190756" cy="1042994"/>
            <a:chOff x="5022025" y="4220590"/>
            <a:chExt cx="2190756" cy="1042994"/>
          </a:xfrm>
          <a:solidFill>
            <a:schemeClr val="bg2"/>
          </a:solidFill>
        </p:grpSpPr>
        <p:grpSp>
          <p:nvGrpSpPr>
            <p:cNvPr id="98" name="Group 97"/>
            <p:cNvGrpSpPr/>
            <p:nvPr/>
          </p:nvGrpSpPr>
          <p:grpSpPr>
            <a:xfrm>
              <a:off x="5022025" y="4236643"/>
              <a:ext cx="1166500" cy="1026941"/>
              <a:chOff x="2873965" y="2332283"/>
              <a:chExt cx="1166500" cy="1026941"/>
            </a:xfrm>
            <a:grpFill/>
          </p:grpSpPr>
          <p:sp>
            <p:nvSpPr>
              <p:cNvPr id="102" name="Block Arc 101"/>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03" name="Rectangle 102"/>
              <p:cNvSpPr/>
              <p:nvPr/>
            </p:nvSpPr>
            <p:spPr>
              <a:xfrm>
                <a:off x="2873965"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grpSp>
          <p:nvGrpSpPr>
            <p:cNvPr id="99" name="Group 98"/>
            <p:cNvGrpSpPr/>
            <p:nvPr/>
          </p:nvGrpSpPr>
          <p:grpSpPr>
            <a:xfrm>
              <a:off x="6046281" y="4220590"/>
              <a:ext cx="1166500" cy="1026941"/>
              <a:chOff x="6557826" y="3997627"/>
              <a:chExt cx="1166500" cy="1026941"/>
            </a:xfrm>
            <a:grpFill/>
          </p:grpSpPr>
          <p:sp>
            <p:nvSpPr>
              <p:cNvPr id="100" name="Block Arc 99"/>
              <p:cNvSpPr/>
              <p:nvPr/>
            </p:nvSpPr>
            <p:spPr>
              <a:xfrm rot="10800000">
                <a:off x="6557826" y="3997627"/>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01" name="Rectangle 100"/>
              <p:cNvSpPr/>
              <p:nvPr/>
            </p:nvSpPr>
            <p:spPr>
              <a:xfrm rot="10800000">
                <a:off x="7069579" y="4881844"/>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grpSp>
      <p:grpSp>
        <p:nvGrpSpPr>
          <p:cNvPr id="104" name="Group 103"/>
          <p:cNvGrpSpPr/>
          <p:nvPr/>
        </p:nvGrpSpPr>
        <p:grpSpPr>
          <a:xfrm>
            <a:off x="9019242" y="3413619"/>
            <a:ext cx="1288611" cy="1168157"/>
            <a:chOff x="9019242" y="3239883"/>
            <a:chExt cx="1288611" cy="1168157"/>
          </a:xfrm>
          <a:solidFill>
            <a:schemeClr val="bg2"/>
          </a:solidFill>
        </p:grpSpPr>
        <p:sp>
          <p:nvSpPr>
            <p:cNvPr id="105" name="Chevron 104"/>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nvGrpSpPr>
            <p:cNvPr id="106" name="Group 105"/>
            <p:cNvGrpSpPr/>
            <p:nvPr/>
          </p:nvGrpSpPr>
          <p:grpSpPr>
            <a:xfrm rot="10800000">
              <a:off x="9019242" y="3239883"/>
              <a:ext cx="1163337" cy="1026941"/>
              <a:chOff x="2877129" y="2332283"/>
              <a:chExt cx="1163337" cy="1026941"/>
            </a:xfrm>
            <a:grpFill/>
          </p:grpSpPr>
          <p:sp>
            <p:nvSpPr>
              <p:cNvPr id="107" name="Block Arc 106"/>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08" name="Rectangle 107"/>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09" name="Rectangle 108"/>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grpSp>
      <p:sp>
        <p:nvSpPr>
          <p:cNvPr id="110" name="Rectangle 109"/>
          <p:cNvSpPr/>
          <p:nvPr/>
        </p:nvSpPr>
        <p:spPr>
          <a:xfrm>
            <a:off x="10353346" y="3916469"/>
            <a:ext cx="13644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en-US" altLang="zh-CN" dirty="0">
                <a:solidFill>
                  <a:srgbClr val="FFFF00"/>
                </a:solidFill>
                <a:latin typeface="+mn-ea"/>
              </a:rPr>
              <a:t>2017</a:t>
            </a:r>
            <a:r>
              <a:rPr lang="zh-CN" altLang="en-US" dirty="0">
                <a:solidFill>
                  <a:srgbClr val="FFFF00"/>
                </a:solidFill>
                <a:latin typeface="+mn-ea"/>
              </a:rPr>
              <a:t>年</a:t>
            </a:r>
            <a:r>
              <a:rPr lang="en-US" altLang="zh-CN" dirty="0">
                <a:solidFill>
                  <a:srgbClr val="FFFF00"/>
                </a:solidFill>
                <a:latin typeface="+mn-ea"/>
              </a:rPr>
              <a:t>——</a:t>
            </a:r>
          </a:p>
          <a:p>
            <a:r>
              <a:rPr lang="zh-CN" altLang="en-US" dirty="0">
                <a:solidFill>
                  <a:srgbClr val="FFFF00"/>
                </a:solidFill>
                <a:latin typeface="+mn-ea"/>
              </a:rPr>
              <a:t>星尘弹弹堂</a:t>
            </a:r>
            <a:endParaRPr lang="en-US" altLang="zh-CN" dirty="0">
              <a:solidFill>
                <a:srgbClr val="FFFF00"/>
              </a:solidFill>
              <a:latin typeface="+mn-ea"/>
            </a:endParaRPr>
          </a:p>
          <a:p>
            <a:r>
              <a:rPr lang="zh-CN" altLang="en-US" dirty="0">
                <a:solidFill>
                  <a:srgbClr val="FFFF00"/>
                </a:solidFill>
                <a:latin typeface="+mn-ea"/>
              </a:rPr>
              <a:t>项目启动</a:t>
            </a:r>
            <a:endParaRPr lang="en-US" dirty="0">
              <a:solidFill>
                <a:srgbClr val="FFFF00"/>
              </a:solidFill>
              <a:latin typeface="+mn-ea"/>
            </a:endParaRPr>
          </a:p>
        </p:txBody>
      </p:sp>
      <p:grpSp>
        <p:nvGrpSpPr>
          <p:cNvPr id="112" name="Group 111"/>
          <p:cNvGrpSpPr/>
          <p:nvPr/>
        </p:nvGrpSpPr>
        <p:grpSpPr>
          <a:xfrm>
            <a:off x="5427435" y="3833493"/>
            <a:ext cx="1028108" cy="1475229"/>
            <a:chOff x="5427435" y="3659757"/>
            <a:chExt cx="1028108" cy="1475229"/>
          </a:xfrm>
          <a:solidFill>
            <a:schemeClr val="bg2"/>
          </a:solidFill>
        </p:grpSpPr>
        <p:sp>
          <p:nvSpPr>
            <p:cNvPr id="113" name="Block Arc 112"/>
            <p:cNvSpPr/>
            <p:nvPr/>
          </p:nvSpPr>
          <p:spPr>
            <a:xfrm rot="10800000" flipH="1">
              <a:off x="5427435" y="4108045"/>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14" name="Rectangle 113"/>
            <p:cNvSpPr/>
            <p:nvPr/>
          </p:nvSpPr>
          <p:spPr>
            <a:xfrm rot="5400000">
              <a:off x="5893641" y="4078935"/>
              <a:ext cx="981079"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grpSp>
        <p:nvGrpSpPr>
          <p:cNvPr id="115" name="Group 114"/>
          <p:cNvGrpSpPr/>
          <p:nvPr/>
        </p:nvGrpSpPr>
        <p:grpSpPr>
          <a:xfrm>
            <a:off x="1764810" y="2520086"/>
            <a:ext cx="1026942" cy="1026941"/>
            <a:chOff x="3013524" y="2332283"/>
            <a:chExt cx="1026942" cy="1026941"/>
          </a:xfrm>
          <a:solidFill>
            <a:schemeClr val="bg2"/>
          </a:solidFill>
        </p:grpSpPr>
        <p:sp>
          <p:nvSpPr>
            <p:cNvPr id="116" name="Block Arc 115"/>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17" name="Rectangle 116"/>
            <p:cNvSpPr/>
            <p:nvPr/>
          </p:nvSpPr>
          <p:spPr>
            <a:xfrm>
              <a:off x="3276531" y="2332283"/>
              <a:ext cx="255346"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18" name="Rectangle 117"/>
            <p:cNvSpPr/>
            <p:nvPr/>
          </p:nvSpPr>
          <p:spPr>
            <a:xfrm rot="5400000">
              <a:off x="3738175" y="2998523"/>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grpSp>
        <p:nvGrpSpPr>
          <p:cNvPr id="119" name="Group 118"/>
          <p:cNvGrpSpPr/>
          <p:nvPr/>
        </p:nvGrpSpPr>
        <p:grpSpPr>
          <a:xfrm rot="10800000">
            <a:off x="2649027" y="3413617"/>
            <a:ext cx="1163337" cy="1026941"/>
            <a:chOff x="2877129" y="2332283"/>
            <a:chExt cx="1163337" cy="1026941"/>
          </a:xfrm>
          <a:solidFill>
            <a:schemeClr val="bg2"/>
          </a:solidFill>
        </p:grpSpPr>
        <p:sp>
          <p:nvSpPr>
            <p:cNvPr id="120" name="Block Arc 119"/>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21" name="Rectangle 120"/>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22" name="Rectangle 121"/>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grpSp>
        <p:nvGrpSpPr>
          <p:cNvPr id="123" name="Group 122"/>
          <p:cNvGrpSpPr/>
          <p:nvPr/>
        </p:nvGrpSpPr>
        <p:grpSpPr>
          <a:xfrm>
            <a:off x="6318005" y="2517290"/>
            <a:ext cx="1026943" cy="1286310"/>
            <a:chOff x="6318005" y="2343554"/>
            <a:chExt cx="1026943" cy="1286310"/>
          </a:xfrm>
          <a:solidFill>
            <a:schemeClr val="bg2"/>
          </a:solidFill>
        </p:grpSpPr>
        <p:sp>
          <p:nvSpPr>
            <p:cNvPr id="124" name="Rectangle 123"/>
            <p:cNvSpPr/>
            <p:nvPr/>
          </p:nvSpPr>
          <p:spPr>
            <a:xfrm>
              <a:off x="6816174" y="2343554"/>
              <a:ext cx="528774"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nvGrpSpPr>
            <p:cNvPr id="125" name="Group 124"/>
            <p:cNvGrpSpPr/>
            <p:nvPr/>
          </p:nvGrpSpPr>
          <p:grpSpPr>
            <a:xfrm>
              <a:off x="6318005" y="2346350"/>
              <a:ext cx="1026942" cy="1283514"/>
              <a:chOff x="2366533" y="2332283"/>
              <a:chExt cx="1026942" cy="1283514"/>
            </a:xfrm>
            <a:grpFill/>
          </p:grpSpPr>
          <p:sp>
            <p:nvSpPr>
              <p:cNvPr id="126" name="Block Arc 125"/>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27" name="Rectangle 126"/>
              <p:cNvSpPr/>
              <p:nvPr/>
            </p:nvSpPr>
            <p:spPr>
              <a:xfrm rot="5400000">
                <a:off x="2049474" y="3156015"/>
                <a:ext cx="776841"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grpSp>
      <p:grpSp>
        <p:nvGrpSpPr>
          <p:cNvPr id="128" name="Group 127"/>
          <p:cNvGrpSpPr/>
          <p:nvPr/>
        </p:nvGrpSpPr>
        <p:grpSpPr>
          <a:xfrm>
            <a:off x="7571935" y="2520086"/>
            <a:ext cx="1588341" cy="1026941"/>
            <a:chOff x="7571935" y="2346350"/>
            <a:chExt cx="1588341" cy="1026941"/>
          </a:xfrm>
          <a:solidFill>
            <a:schemeClr val="bg2"/>
          </a:solidFill>
        </p:grpSpPr>
        <p:grpSp>
          <p:nvGrpSpPr>
            <p:cNvPr id="129" name="Group 128"/>
            <p:cNvGrpSpPr/>
            <p:nvPr/>
          </p:nvGrpSpPr>
          <p:grpSpPr>
            <a:xfrm>
              <a:off x="7571935" y="2346350"/>
              <a:ext cx="1588340" cy="1026941"/>
              <a:chOff x="7571935" y="2346350"/>
              <a:chExt cx="1588340" cy="1026941"/>
            </a:xfrm>
            <a:grpFill/>
          </p:grpSpPr>
          <p:sp>
            <p:nvSpPr>
              <p:cNvPr id="131" name="Rectangle 130"/>
              <p:cNvSpPr/>
              <p:nvPr/>
            </p:nvSpPr>
            <p:spPr>
              <a:xfrm>
                <a:off x="7571935" y="2346350"/>
                <a:ext cx="1116400"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32" name="Block Arc 131"/>
              <p:cNvSpPr/>
              <p:nvPr/>
            </p:nvSpPr>
            <p:spPr>
              <a:xfrm>
                <a:off x="8133334" y="2346350"/>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sp>
          <p:nvSpPr>
            <p:cNvPr id="130" name="Rectangle 129"/>
            <p:cNvSpPr/>
            <p:nvPr/>
          </p:nvSpPr>
          <p:spPr>
            <a:xfrm rot="5400000">
              <a:off x="8857985" y="3012590"/>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grpSp>
        <p:nvGrpSpPr>
          <p:cNvPr id="147" name="Group 146"/>
          <p:cNvGrpSpPr/>
          <p:nvPr/>
        </p:nvGrpSpPr>
        <p:grpSpPr>
          <a:xfrm>
            <a:off x="1147098" y="2520086"/>
            <a:ext cx="1084324" cy="1149676"/>
            <a:chOff x="1060437" y="2346350"/>
            <a:chExt cx="1084324" cy="1149676"/>
          </a:xfrm>
          <a:solidFill>
            <a:schemeClr val="bg2"/>
          </a:solidFill>
        </p:grpSpPr>
        <p:grpSp>
          <p:nvGrpSpPr>
            <p:cNvPr id="148" name="Group 147"/>
            <p:cNvGrpSpPr/>
            <p:nvPr/>
          </p:nvGrpSpPr>
          <p:grpSpPr>
            <a:xfrm>
              <a:off x="1117819" y="2346350"/>
              <a:ext cx="1026942" cy="1026941"/>
              <a:chOff x="2366533" y="2332283"/>
              <a:chExt cx="1026942" cy="1026941"/>
            </a:xfrm>
            <a:grpFill/>
          </p:grpSpPr>
          <p:sp>
            <p:nvSpPr>
              <p:cNvPr id="150" name="Block Arc 149"/>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sp>
            <p:nvSpPr>
              <p:cNvPr id="151" name="Rectangle 150"/>
              <p:cNvSpPr/>
              <p:nvPr/>
            </p:nvSpPr>
            <p:spPr>
              <a:xfrm rot="5400000">
                <a:off x="2206966" y="2998522"/>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sp>
          <p:nvSpPr>
            <p:cNvPr id="149" name="Oval 148"/>
            <p:cNvSpPr/>
            <p:nvPr/>
          </p:nvSpPr>
          <p:spPr>
            <a:xfrm>
              <a:off x="1060437" y="3239882"/>
              <a:ext cx="256144" cy="256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mn-ea"/>
              </a:endParaRPr>
            </a:p>
          </p:txBody>
        </p:sp>
      </p:grpSp>
      <p:sp>
        <p:nvSpPr>
          <p:cNvPr id="152" name="Rectangle 151"/>
          <p:cNvSpPr/>
          <p:nvPr/>
        </p:nvSpPr>
        <p:spPr>
          <a:xfrm>
            <a:off x="564296" y="3672122"/>
            <a:ext cx="18261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en-US" dirty="0">
                <a:solidFill>
                  <a:srgbClr val="FFFF00"/>
                </a:solidFill>
                <a:latin typeface="+mn-ea"/>
              </a:rPr>
              <a:t>2009</a:t>
            </a:r>
            <a:r>
              <a:rPr lang="zh-CN" altLang="en-US" dirty="0">
                <a:solidFill>
                  <a:srgbClr val="FFFF00"/>
                </a:solidFill>
                <a:latin typeface="+mn-ea"/>
              </a:rPr>
              <a:t>年</a:t>
            </a:r>
            <a:r>
              <a:rPr lang="en-US" altLang="zh-CN" dirty="0">
                <a:solidFill>
                  <a:srgbClr val="FFFF00"/>
                </a:solidFill>
                <a:latin typeface="+mn-ea"/>
              </a:rPr>
              <a:t>——</a:t>
            </a:r>
          </a:p>
          <a:p>
            <a:r>
              <a:rPr lang="zh-CN" altLang="en-US" dirty="0">
                <a:solidFill>
                  <a:srgbClr val="FFFF00"/>
                </a:solidFill>
                <a:latin typeface="+mn-ea"/>
              </a:rPr>
              <a:t>页游弹弹堂诞生</a:t>
            </a:r>
            <a:endParaRPr lang="en-US" dirty="0">
              <a:solidFill>
                <a:srgbClr val="FFFF00"/>
              </a:solidFill>
              <a:latin typeface="+mn-ea"/>
            </a:endParaRPr>
          </a:p>
        </p:txBody>
      </p:sp>
      <p:grpSp>
        <p:nvGrpSpPr>
          <p:cNvPr id="2" name="组合 1"/>
          <p:cNvGrpSpPr/>
          <p:nvPr/>
        </p:nvGrpSpPr>
        <p:grpSpPr>
          <a:xfrm>
            <a:off x="1699510" y="2348564"/>
            <a:ext cx="480176" cy="480176"/>
            <a:chOff x="1615598" y="2264652"/>
            <a:chExt cx="648000" cy="648000"/>
          </a:xfrm>
          <a:solidFill>
            <a:srgbClr val="141158"/>
          </a:solidFill>
        </p:grpSpPr>
        <p:sp>
          <p:nvSpPr>
            <p:cNvPr id="153" name="Oval 152"/>
            <p:cNvSpPr>
              <a:spLocks noChangeAspect="1"/>
            </p:cNvSpPr>
            <p:nvPr/>
          </p:nvSpPr>
          <p:spPr>
            <a:xfrm flipH="1">
              <a:off x="1615598" y="2264652"/>
              <a:ext cx="648000" cy="648000"/>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132"/>
            <p:cNvSpPr>
              <a:spLocks noEditPoints="1"/>
            </p:cNvSpPr>
            <p:nvPr/>
          </p:nvSpPr>
          <p:spPr bwMode="auto">
            <a:xfrm>
              <a:off x="1803832" y="2493104"/>
              <a:ext cx="271533" cy="191097"/>
            </a:xfrm>
            <a:custGeom>
              <a:avLst/>
              <a:gdLst>
                <a:gd name="T0" fmla="*/ 0 w 530"/>
                <a:gd name="T1" fmla="*/ 373 h 373"/>
                <a:gd name="T2" fmla="*/ 530 w 530"/>
                <a:gd name="T3" fmla="*/ 373 h 373"/>
                <a:gd name="T4" fmla="*/ 530 w 530"/>
                <a:gd name="T5" fmla="*/ 0 h 373"/>
                <a:gd name="T6" fmla="*/ 0 w 530"/>
                <a:gd name="T7" fmla="*/ 0 h 373"/>
                <a:gd name="T8" fmla="*/ 0 w 530"/>
                <a:gd name="T9" fmla="*/ 373 h 373"/>
                <a:gd name="T10" fmla="*/ 510 w 530"/>
                <a:gd name="T11" fmla="*/ 36 h 373"/>
                <a:gd name="T12" fmla="*/ 343 w 530"/>
                <a:gd name="T13" fmla="*/ 183 h 373"/>
                <a:gd name="T14" fmla="*/ 510 w 530"/>
                <a:gd name="T15" fmla="*/ 337 h 373"/>
                <a:gd name="T16" fmla="*/ 510 w 530"/>
                <a:gd name="T17" fmla="*/ 354 h 373"/>
                <a:gd name="T18" fmla="*/ 321 w 530"/>
                <a:gd name="T19" fmla="*/ 200 h 373"/>
                <a:gd name="T20" fmla="*/ 264 w 530"/>
                <a:gd name="T21" fmla="*/ 248 h 373"/>
                <a:gd name="T22" fmla="*/ 206 w 530"/>
                <a:gd name="T23" fmla="*/ 200 h 373"/>
                <a:gd name="T24" fmla="*/ 17 w 530"/>
                <a:gd name="T25" fmla="*/ 354 h 373"/>
                <a:gd name="T26" fmla="*/ 17 w 530"/>
                <a:gd name="T27" fmla="*/ 337 h 373"/>
                <a:gd name="T28" fmla="*/ 187 w 530"/>
                <a:gd name="T29" fmla="*/ 183 h 373"/>
                <a:gd name="T30" fmla="*/ 17 w 530"/>
                <a:gd name="T31" fmla="*/ 36 h 373"/>
                <a:gd name="T32" fmla="*/ 17 w 530"/>
                <a:gd name="T33" fmla="*/ 19 h 373"/>
                <a:gd name="T34" fmla="*/ 264 w 530"/>
                <a:gd name="T35" fmla="*/ 195 h 373"/>
                <a:gd name="T36" fmla="*/ 510 w 530"/>
                <a:gd name="T37" fmla="*/ 19 h 373"/>
                <a:gd name="T38" fmla="*/ 510 w 530"/>
                <a:gd name="T39" fmla="*/ 3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373">
                  <a:moveTo>
                    <a:pt x="0" y="373"/>
                  </a:moveTo>
                  <a:lnTo>
                    <a:pt x="530" y="373"/>
                  </a:lnTo>
                  <a:lnTo>
                    <a:pt x="530" y="0"/>
                  </a:lnTo>
                  <a:lnTo>
                    <a:pt x="0" y="0"/>
                  </a:lnTo>
                  <a:lnTo>
                    <a:pt x="0" y="373"/>
                  </a:lnTo>
                  <a:close/>
                  <a:moveTo>
                    <a:pt x="510" y="36"/>
                  </a:moveTo>
                  <a:lnTo>
                    <a:pt x="343" y="183"/>
                  </a:lnTo>
                  <a:lnTo>
                    <a:pt x="510" y="337"/>
                  </a:lnTo>
                  <a:lnTo>
                    <a:pt x="510" y="354"/>
                  </a:lnTo>
                  <a:lnTo>
                    <a:pt x="321" y="200"/>
                  </a:lnTo>
                  <a:lnTo>
                    <a:pt x="264" y="248"/>
                  </a:lnTo>
                  <a:lnTo>
                    <a:pt x="206" y="200"/>
                  </a:lnTo>
                  <a:lnTo>
                    <a:pt x="17" y="354"/>
                  </a:lnTo>
                  <a:lnTo>
                    <a:pt x="17" y="337"/>
                  </a:lnTo>
                  <a:lnTo>
                    <a:pt x="187" y="183"/>
                  </a:lnTo>
                  <a:lnTo>
                    <a:pt x="17" y="36"/>
                  </a:lnTo>
                  <a:lnTo>
                    <a:pt x="17" y="19"/>
                  </a:lnTo>
                  <a:lnTo>
                    <a:pt x="264" y="195"/>
                  </a:lnTo>
                  <a:lnTo>
                    <a:pt x="510" y="19"/>
                  </a:lnTo>
                  <a:lnTo>
                    <a:pt x="510" y="36"/>
                  </a:lnTo>
                  <a:close/>
                </a:path>
              </a:pathLst>
            </a:custGeom>
            <a:grpFill/>
            <a:ln>
              <a:noFill/>
            </a:ln>
          </p:spPr>
          <p:txBody>
            <a:bodyPr vert="horz" wrap="square" lIns="91440" tIns="45720" rIns="91440" bIns="45720" numCol="1" anchor="t" anchorCtr="0" compatLnSpc="1"/>
            <a:lstStyle/>
            <a:p>
              <a:endParaRPr lang="id-ID">
                <a:solidFill>
                  <a:srgbClr val="FFFF00"/>
                </a:solidFill>
                <a:latin typeface="+mn-ea"/>
              </a:endParaRPr>
            </a:p>
          </p:txBody>
        </p:sp>
      </p:grpSp>
      <p:grpSp>
        <p:nvGrpSpPr>
          <p:cNvPr id="6" name="组合 5"/>
          <p:cNvGrpSpPr/>
          <p:nvPr/>
        </p:nvGrpSpPr>
        <p:grpSpPr>
          <a:xfrm>
            <a:off x="6133658" y="3567015"/>
            <a:ext cx="480176" cy="480176"/>
            <a:chOff x="6049746" y="3483103"/>
            <a:chExt cx="648000" cy="648000"/>
          </a:xfrm>
          <a:solidFill>
            <a:srgbClr val="141158"/>
          </a:solidFill>
        </p:grpSpPr>
        <p:sp>
          <p:nvSpPr>
            <p:cNvPr id="157" name="Oval 156"/>
            <p:cNvSpPr>
              <a:spLocks noChangeAspect="1"/>
            </p:cNvSpPr>
            <p:nvPr/>
          </p:nvSpPr>
          <p:spPr>
            <a:xfrm flipH="1">
              <a:off x="6049746" y="3483103"/>
              <a:ext cx="648000" cy="648000"/>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7" name="Freeform 133"/>
            <p:cNvSpPr>
              <a:spLocks noEditPoints="1"/>
            </p:cNvSpPr>
            <p:nvPr/>
          </p:nvSpPr>
          <p:spPr bwMode="auto">
            <a:xfrm>
              <a:off x="6232574" y="3666195"/>
              <a:ext cx="282344" cy="281816"/>
            </a:xfrm>
            <a:custGeom>
              <a:avLst/>
              <a:gdLst>
                <a:gd name="T0" fmla="*/ 120 w 223"/>
                <a:gd name="T1" fmla="*/ 86 h 223"/>
                <a:gd name="T2" fmla="*/ 120 w 223"/>
                <a:gd name="T3" fmla="*/ 69 h 223"/>
                <a:gd name="T4" fmla="*/ 163 w 223"/>
                <a:gd name="T5" fmla="*/ 69 h 223"/>
                <a:gd name="T6" fmla="*/ 163 w 223"/>
                <a:gd name="T7" fmla="*/ 0 h 223"/>
                <a:gd name="T8" fmla="*/ 60 w 223"/>
                <a:gd name="T9" fmla="*/ 0 h 223"/>
                <a:gd name="T10" fmla="*/ 60 w 223"/>
                <a:gd name="T11" fmla="*/ 69 h 223"/>
                <a:gd name="T12" fmla="*/ 103 w 223"/>
                <a:gd name="T13" fmla="*/ 69 h 223"/>
                <a:gd name="T14" fmla="*/ 103 w 223"/>
                <a:gd name="T15" fmla="*/ 86 h 223"/>
                <a:gd name="T16" fmla="*/ 43 w 223"/>
                <a:gd name="T17" fmla="*/ 86 h 223"/>
                <a:gd name="T18" fmla="*/ 43 w 223"/>
                <a:gd name="T19" fmla="*/ 78 h 223"/>
                <a:gd name="T20" fmla="*/ 18 w 223"/>
                <a:gd name="T21" fmla="*/ 78 h 223"/>
                <a:gd name="T22" fmla="*/ 18 w 223"/>
                <a:gd name="T23" fmla="*/ 86 h 223"/>
                <a:gd name="T24" fmla="*/ 0 w 223"/>
                <a:gd name="T25" fmla="*/ 86 h 223"/>
                <a:gd name="T26" fmla="*/ 0 w 223"/>
                <a:gd name="T27" fmla="*/ 223 h 223"/>
                <a:gd name="T28" fmla="*/ 223 w 223"/>
                <a:gd name="T29" fmla="*/ 223 h 223"/>
                <a:gd name="T30" fmla="*/ 223 w 223"/>
                <a:gd name="T31" fmla="*/ 86 h 223"/>
                <a:gd name="T32" fmla="*/ 120 w 223"/>
                <a:gd name="T33" fmla="*/ 86 h 223"/>
                <a:gd name="T34" fmla="*/ 69 w 223"/>
                <a:gd name="T35" fmla="*/ 9 h 223"/>
                <a:gd name="T36" fmla="*/ 155 w 223"/>
                <a:gd name="T37" fmla="*/ 9 h 223"/>
                <a:gd name="T38" fmla="*/ 155 w 223"/>
                <a:gd name="T39" fmla="*/ 60 h 223"/>
                <a:gd name="T40" fmla="*/ 69 w 223"/>
                <a:gd name="T41" fmla="*/ 60 h 223"/>
                <a:gd name="T42" fmla="*/ 69 w 223"/>
                <a:gd name="T43" fmla="*/ 9 h 223"/>
                <a:gd name="T44" fmla="*/ 112 w 223"/>
                <a:gd name="T45" fmla="*/ 198 h 223"/>
                <a:gd name="T46" fmla="*/ 69 w 223"/>
                <a:gd name="T47" fmla="*/ 155 h 223"/>
                <a:gd name="T48" fmla="*/ 112 w 223"/>
                <a:gd name="T49" fmla="*/ 112 h 223"/>
                <a:gd name="T50" fmla="*/ 155 w 223"/>
                <a:gd name="T51" fmla="*/ 155 h 223"/>
                <a:gd name="T52" fmla="*/ 112 w 223"/>
                <a:gd name="T53" fmla="*/ 198 h 223"/>
                <a:gd name="T54" fmla="*/ 206 w 223"/>
                <a:gd name="T55" fmla="*/ 112 h 223"/>
                <a:gd name="T56" fmla="*/ 180 w 223"/>
                <a:gd name="T57" fmla="*/ 112 h 223"/>
                <a:gd name="T58" fmla="*/ 180 w 223"/>
                <a:gd name="T59" fmla="*/ 103 h 223"/>
                <a:gd name="T60" fmla="*/ 206 w 223"/>
                <a:gd name="T61" fmla="*/ 103 h 223"/>
                <a:gd name="T62" fmla="*/ 206 w 223"/>
                <a:gd name="T63"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3">
                  <a:moveTo>
                    <a:pt x="120" y="86"/>
                  </a:moveTo>
                  <a:cubicBezTo>
                    <a:pt x="120" y="69"/>
                    <a:pt x="120" y="69"/>
                    <a:pt x="120" y="69"/>
                  </a:cubicBezTo>
                  <a:cubicBezTo>
                    <a:pt x="163" y="69"/>
                    <a:pt x="163" y="69"/>
                    <a:pt x="163" y="69"/>
                  </a:cubicBezTo>
                  <a:cubicBezTo>
                    <a:pt x="163" y="0"/>
                    <a:pt x="163" y="0"/>
                    <a:pt x="163" y="0"/>
                  </a:cubicBezTo>
                  <a:cubicBezTo>
                    <a:pt x="60" y="0"/>
                    <a:pt x="60" y="0"/>
                    <a:pt x="60" y="0"/>
                  </a:cubicBezTo>
                  <a:cubicBezTo>
                    <a:pt x="60" y="69"/>
                    <a:pt x="60" y="69"/>
                    <a:pt x="60" y="69"/>
                  </a:cubicBezTo>
                  <a:cubicBezTo>
                    <a:pt x="103" y="69"/>
                    <a:pt x="103" y="69"/>
                    <a:pt x="103" y="69"/>
                  </a:cubicBezTo>
                  <a:cubicBezTo>
                    <a:pt x="103" y="86"/>
                    <a:pt x="103" y="86"/>
                    <a:pt x="103" y="86"/>
                  </a:cubicBezTo>
                  <a:cubicBezTo>
                    <a:pt x="43" y="86"/>
                    <a:pt x="43" y="86"/>
                    <a:pt x="43" y="86"/>
                  </a:cubicBezTo>
                  <a:cubicBezTo>
                    <a:pt x="43" y="78"/>
                    <a:pt x="43" y="78"/>
                    <a:pt x="43" y="78"/>
                  </a:cubicBezTo>
                  <a:cubicBezTo>
                    <a:pt x="18" y="78"/>
                    <a:pt x="18" y="78"/>
                    <a:pt x="18" y="78"/>
                  </a:cubicBezTo>
                  <a:cubicBezTo>
                    <a:pt x="18" y="86"/>
                    <a:pt x="18" y="86"/>
                    <a:pt x="18" y="86"/>
                  </a:cubicBezTo>
                  <a:cubicBezTo>
                    <a:pt x="0" y="86"/>
                    <a:pt x="0" y="86"/>
                    <a:pt x="0" y="86"/>
                  </a:cubicBezTo>
                  <a:cubicBezTo>
                    <a:pt x="0" y="223"/>
                    <a:pt x="0" y="223"/>
                    <a:pt x="0" y="223"/>
                  </a:cubicBezTo>
                  <a:cubicBezTo>
                    <a:pt x="223" y="223"/>
                    <a:pt x="223" y="223"/>
                    <a:pt x="223" y="223"/>
                  </a:cubicBezTo>
                  <a:cubicBezTo>
                    <a:pt x="223" y="86"/>
                    <a:pt x="223" y="86"/>
                    <a:pt x="223" y="86"/>
                  </a:cubicBezTo>
                  <a:cubicBezTo>
                    <a:pt x="120" y="86"/>
                    <a:pt x="120" y="86"/>
                    <a:pt x="120" y="86"/>
                  </a:cubicBezTo>
                  <a:moveTo>
                    <a:pt x="69" y="9"/>
                  </a:moveTo>
                  <a:cubicBezTo>
                    <a:pt x="155" y="9"/>
                    <a:pt x="155" y="9"/>
                    <a:pt x="155" y="9"/>
                  </a:cubicBezTo>
                  <a:cubicBezTo>
                    <a:pt x="155" y="60"/>
                    <a:pt x="155" y="60"/>
                    <a:pt x="155" y="60"/>
                  </a:cubicBezTo>
                  <a:cubicBezTo>
                    <a:pt x="69" y="60"/>
                    <a:pt x="69" y="60"/>
                    <a:pt x="69" y="60"/>
                  </a:cubicBezTo>
                  <a:lnTo>
                    <a:pt x="69" y="9"/>
                  </a:lnTo>
                  <a:close/>
                  <a:moveTo>
                    <a:pt x="112" y="198"/>
                  </a:moveTo>
                  <a:cubicBezTo>
                    <a:pt x="88" y="198"/>
                    <a:pt x="69" y="178"/>
                    <a:pt x="69" y="155"/>
                  </a:cubicBezTo>
                  <a:cubicBezTo>
                    <a:pt x="69" y="131"/>
                    <a:pt x="88" y="112"/>
                    <a:pt x="112" y="112"/>
                  </a:cubicBezTo>
                  <a:cubicBezTo>
                    <a:pt x="136" y="112"/>
                    <a:pt x="155" y="131"/>
                    <a:pt x="155" y="155"/>
                  </a:cubicBezTo>
                  <a:cubicBezTo>
                    <a:pt x="155" y="178"/>
                    <a:pt x="136" y="198"/>
                    <a:pt x="112" y="198"/>
                  </a:cubicBezTo>
                  <a:moveTo>
                    <a:pt x="206" y="112"/>
                  </a:moveTo>
                  <a:cubicBezTo>
                    <a:pt x="180" y="112"/>
                    <a:pt x="180" y="112"/>
                    <a:pt x="180" y="112"/>
                  </a:cubicBezTo>
                  <a:cubicBezTo>
                    <a:pt x="180" y="103"/>
                    <a:pt x="180" y="103"/>
                    <a:pt x="180" y="103"/>
                  </a:cubicBezTo>
                  <a:cubicBezTo>
                    <a:pt x="206" y="103"/>
                    <a:pt x="206" y="103"/>
                    <a:pt x="206" y="103"/>
                  </a:cubicBezTo>
                  <a:lnTo>
                    <a:pt x="206" y="112"/>
                  </a:lnTo>
                  <a:close/>
                </a:path>
              </a:pathLst>
            </a:custGeom>
            <a:grpFill/>
            <a:ln>
              <a:noFill/>
            </a:ln>
          </p:spPr>
          <p:txBody>
            <a:bodyPr vert="horz" wrap="square" lIns="91440" tIns="45720" rIns="91440" bIns="45720" numCol="1" anchor="t" anchorCtr="0" compatLnSpc="1"/>
            <a:lstStyle/>
            <a:p>
              <a:endParaRPr lang="id-ID">
                <a:solidFill>
                  <a:srgbClr val="FFFF00"/>
                </a:solidFill>
                <a:latin typeface="+mn-ea"/>
              </a:endParaRPr>
            </a:p>
          </p:txBody>
        </p:sp>
      </p:grpSp>
      <p:grpSp>
        <p:nvGrpSpPr>
          <p:cNvPr id="4" name="组合 3"/>
          <p:cNvGrpSpPr/>
          <p:nvPr/>
        </p:nvGrpSpPr>
        <p:grpSpPr>
          <a:xfrm>
            <a:off x="3536596" y="4110747"/>
            <a:ext cx="480176" cy="480176"/>
            <a:chOff x="3452684" y="4026835"/>
            <a:chExt cx="648000" cy="648000"/>
          </a:xfrm>
          <a:solidFill>
            <a:srgbClr val="141158"/>
          </a:solidFill>
        </p:grpSpPr>
        <p:sp>
          <p:nvSpPr>
            <p:cNvPr id="155" name="Oval 154"/>
            <p:cNvSpPr>
              <a:spLocks noChangeAspect="1"/>
            </p:cNvSpPr>
            <p:nvPr/>
          </p:nvSpPr>
          <p:spPr>
            <a:xfrm flipH="1">
              <a:off x="3452684" y="4026835"/>
              <a:ext cx="648000" cy="648000"/>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134"/>
            <p:cNvGrpSpPr/>
            <p:nvPr/>
          </p:nvGrpSpPr>
          <p:grpSpPr>
            <a:xfrm>
              <a:off x="3665254" y="4175597"/>
              <a:ext cx="222860" cy="350476"/>
              <a:chOff x="871537" y="574552"/>
              <a:chExt cx="568325" cy="893763"/>
            </a:xfrm>
            <a:grpFill/>
          </p:grpSpPr>
          <p:sp>
            <p:nvSpPr>
              <p:cNvPr id="69" name="Freeform 135"/>
              <p:cNvSpPr>
                <a:spLocks noEditPoints="1"/>
              </p:cNvSpPr>
              <p:nvPr/>
            </p:nvSpPr>
            <p:spPr bwMode="auto">
              <a:xfrm>
                <a:off x="871537" y="574552"/>
                <a:ext cx="568325" cy="893763"/>
              </a:xfrm>
              <a:custGeom>
                <a:avLst/>
                <a:gdLst>
                  <a:gd name="T0" fmla="*/ 141 w 148"/>
                  <a:gd name="T1" fmla="*/ 39 h 235"/>
                  <a:gd name="T2" fmla="*/ 92 w 148"/>
                  <a:gd name="T3" fmla="*/ 5 h 235"/>
                  <a:gd name="T4" fmla="*/ 30 w 148"/>
                  <a:gd name="T5" fmla="*/ 15 h 235"/>
                  <a:gd name="T6" fmla="*/ 14 w 148"/>
                  <a:gd name="T7" fmla="*/ 108 h 235"/>
                  <a:gd name="T8" fmla="*/ 13 w 148"/>
                  <a:gd name="T9" fmla="*/ 178 h 235"/>
                  <a:gd name="T10" fmla="*/ 41 w 148"/>
                  <a:gd name="T11" fmla="*/ 223 h 235"/>
                  <a:gd name="T12" fmla="*/ 122 w 148"/>
                  <a:gd name="T13" fmla="*/ 217 h 235"/>
                  <a:gd name="T14" fmla="*/ 141 w 148"/>
                  <a:gd name="T15" fmla="*/ 164 h 235"/>
                  <a:gd name="T16" fmla="*/ 143 w 148"/>
                  <a:gd name="T17" fmla="*/ 109 h 235"/>
                  <a:gd name="T18" fmla="*/ 141 w 148"/>
                  <a:gd name="T19" fmla="*/ 39 h 235"/>
                  <a:gd name="T20" fmla="*/ 96 w 148"/>
                  <a:gd name="T21" fmla="*/ 68 h 235"/>
                  <a:gd name="T22" fmla="*/ 79 w 148"/>
                  <a:gd name="T23" fmla="*/ 101 h 235"/>
                  <a:gd name="T24" fmla="*/ 64 w 148"/>
                  <a:gd name="T25" fmla="*/ 82 h 235"/>
                  <a:gd name="T26" fmla="*/ 72 w 148"/>
                  <a:gd name="T27" fmla="*/ 15 h 235"/>
                  <a:gd name="T28" fmla="*/ 81 w 148"/>
                  <a:gd name="T29" fmla="*/ 14 h 235"/>
                  <a:gd name="T30" fmla="*/ 96 w 148"/>
                  <a:gd name="T31" fmla="*/ 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235">
                    <a:moveTo>
                      <a:pt x="141" y="39"/>
                    </a:moveTo>
                    <a:cubicBezTo>
                      <a:pt x="138" y="20"/>
                      <a:pt x="120" y="11"/>
                      <a:pt x="92" y="5"/>
                    </a:cubicBezTo>
                    <a:cubicBezTo>
                      <a:pt x="64" y="0"/>
                      <a:pt x="30" y="15"/>
                      <a:pt x="30" y="15"/>
                    </a:cubicBezTo>
                    <a:cubicBezTo>
                      <a:pt x="0" y="31"/>
                      <a:pt x="14" y="103"/>
                      <a:pt x="14" y="108"/>
                    </a:cubicBezTo>
                    <a:cubicBezTo>
                      <a:pt x="15" y="113"/>
                      <a:pt x="13" y="172"/>
                      <a:pt x="13" y="178"/>
                    </a:cubicBezTo>
                    <a:cubicBezTo>
                      <a:pt x="13" y="185"/>
                      <a:pt x="20" y="211"/>
                      <a:pt x="41" y="223"/>
                    </a:cubicBezTo>
                    <a:cubicBezTo>
                      <a:pt x="62" y="235"/>
                      <a:pt x="101" y="235"/>
                      <a:pt x="122" y="217"/>
                    </a:cubicBezTo>
                    <a:cubicBezTo>
                      <a:pt x="144" y="199"/>
                      <a:pt x="141" y="166"/>
                      <a:pt x="141" y="164"/>
                    </a:cubicBezTo>
                    <a:cubicBezTo>
                      <a:pt x="142" y="162"/>
                      <a:pt x="138" y="127"/>
                      <a:pt x="143" y="109"/>
                    </a:cubicBezTo>
                    <a:cubicBezTo>
                      <a:pt x="148" y="92"/>
                      <a:pt x="144" y="58"/>
                      <a:pt x="141" y="39"/>
                    </a:cubicBezTo>
                    <a:moveTo>
                      <a:pt x="96" y="68"/>
                    </a:moveTo>
                    <a:cubicBezTo>
                      <a:pt x="94" y="90"/>
                      <a:pt x="87" y="100"/>
                      <a:pt x="79" y="101"/>
                    </a:cubicBezTo>
                    <a:cubicBezTo>
                      <a:pt x="70" y="103"/>
                      <a:pt x="64" y="82"/>
                      <a:pt x="64" y="82"/>
                    </a:cubicBezTo>
                    <a:cubicBezTo>
                      <a:pt x="54" y="33"/>
                      <a:pt x="69" y="19"/>
                      <a:pt x="72" y="15"/>
                    </a:cubicBezTo>
                    <a:cubicBezTo>
                      <a:pt x="75" y="11"/>
                      <a:pt x="81" y="14"/>
                      <a:pt x="81" y="14"/>
                    </a:cubicBezTo>
                    <a:cubicBezTo>
                      <a:pt x="96" y="25"/>
                      <a:pt x="98" y="46"/>
                      <a:pt x="96" y="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FFFF00"/>
                  </a:solidFill>
                  <a:latin typeface="+mn-ea"/>
                </a:endParaRPr>
              </a:p>
            </p:txBody>
          </p:sp>
          <p:sp>
            <p:nvSpPr>
              <p:cNvPr id="70" name="Freeform 136"/>
              <p:cNvSpPr/>
              <p:nvPr/>
            </p:nvSpPr>
            <p:spPr bwMode="auto">
              <a:xfrm>
                <a:off x="1139825" y="666627"/>
                <a:ext cx="69850" cy="155575"/>
              </a:xfrm>
              <a:custGeom>
                <a:avLst/>
                <a:gdLst>
                  <a:gd name="T0" fmla="*/ 9 w 18"/>
                  <a:gd name="T1" fmla="*/ 2 h 41"/>
                  <a:gd name="T2" fmla="*/ 0 w 18"/>
                  <a:gd name="T3" fmla="*/ 12 h 41"/>
                  <a:gd name="T4" fmla="*/ 7 w 18"/>
                  <a:gd name="T5" fmla="*/ 41 h 41"/>
                  <a:gd name="T6" fmla="*/ 18 w 18"/>
                  <a:gd name="T7" fmla="*/ 21 h 41"/>
                  <a:gd name="T8" fmla="*/ 9 w 18"/>
                  <a:gd name="T9" fmla="*/ 2 h 41"/>
                </a:gdLst>
                <a:ahLst/>
                <a:cxnLst>
                  <a:cxn ang="0">
                    <a:pos x="T0" y="T1"/>
                  </a:cxn>
                  <a:cxn ang="0">
                    <a:pos x="T2" y="T3"/>
                  </a:cxn>
                  <a:cxn ang="0">
                    <a:pos x="T4" y="T5"/>
                  </a:cxn>
                  <a:cxn ang="0">
                    <a:pos x="T6" y="T7"/>
                  </a:cxn>
                  <a:cxn ang="0">
                    <a:pos x="T8" y="T9"/>
                  </a:cxn>
                </a:cxnLst>
                <a:rect l="0" t="0" r="r" b="b"/>
                <a:pathLst>
                  <a:path w="18" h="41">
                    <a:moveTo>
                      <a:pt x="9" y="2"/>
                    </a:moveTo>
                    <a:cubicBezTo>
                      <a:pt x="9" y="2"/>
                      <a:pt x="1" y="0"/>
                      <a:pt x="0" y="12"/>
                    </a:cubicBezTo>
                    <a:cubicBezTo>
                      <a:pt x="0" y="23"/>
                      <a:pt x="0" y="40"/>
                      <a:pt x="7" y="41"/>
                    </a:cubicBezTo>
                    <a:cubicBezTo>
                      <a:pt x="15" y="41"/>
                      <a:pt x="18" y="34"/>
                      <a:pt x="18" y="21"/>
                    </a:cubicBezTo>
                    <a:cubicBezTo>
                      <a:pt x="17" y="8"/>
                      <a:pt x="14" y="4"/>
                      <a:pt x="9"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FFFF00"/>
                  </a:solidFill>
                  <a:latin typeface="+mn-ea"/>
                </a:endParaRPr>
              </a:p>
            </p:txBody>
          </p:sp>
        </p:grpSp>
      </p:grpSp>
      <p:grpSp>
        <p:nvGrpSpPr>
          <p:cNvPr id="3" name="组合 2"/>
          <p:cNvGrpSpPr/>
          <p:nvPr/>
        </p:nvGrpSpPr>
        <p:grpSpPr>
          <a:xfrm>
            <a:off x="2485182" y="3207155"/>
            <a:ext cx="480176" cy="480176"/>
            <a:chOff x="2401270" y="3123243"/>
            <a:chExt cx="648000" cy="648000"/>
          </a:xfrm>
          <a:solidFill>
            <a:srgbClr val="141158"/>
          </a:solidFill>
        </p:grpSpPr>
        <p:sp>
          <p:nvSpPr>
            <p:cNvPr id="154" name="Oval 153"/>
            <p:cNvSpPr>
              <a:spLocks noChangeAspect="1"/>
            </p:cNvSpPr>
            <p:nvPr/>
          </p:nvSpPr>
          <p:spPr>
            <a:xfrm flipH="1">
              <a:off x="2401270" y="3123243"/>
              <a:ext cx="648000" cy="648000"/>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 name="Group 137"/>
            <p:cNvGrpSpPr/>
            <p:nvPr/>
          </p:nvGrpSpPr>
          <p:grpSpPr>
            <a:xfrm>
              <a:off x="2585514" y="3305502"/>
              <a:ext cx="279513" cy="283483"/>
              <a:chOff x="1909763" y="950913"/>
              <a:chExt cx="782637" cy="793750"/>
            </a:xfrm>
            <a:grpFill/>
          </p:grpSpPr>
          <p:sp>
            <p:nvSpPr>
              <p:cNvPr id="72" name="Freeform 59"/>
              <p:cNvSpPr>
                <a:spLocks noEditPoints="1"/>
              </p:cNvSpPr>
              <p:nvPr/>
            </p:nvSpPr>
            <p:spPr bwMode="auto">
              <a:xfrm>
                <a:off x="1909763" y="1204913"/>
                <a:ext cx="539750" cy="539750"/>
              </a:xfrm>
              <a:custGeom>
                <a:avLst/>
                <a:gdLst>
                  <a:gd name="T0" fmla="*/ 0 w 340"/>
                  <a:gd name="T1" fmla="*/ 340 h 340"/>
                  <a:gd name="T2" fmla="*/ 340 w 340"/>
                  <a:gd name="T3" fmla="*/ 340 h 340"/>
                  <a:gd name="T4" fmla="*/ 340 w 340"/>
                  <a:gd name="T5" fmla="*/ 0 h 340"/>
                  <a:gd name="T6" fmla="*/ 0 w 340"/>
                  <a:gd name="T7" fmla="*/ 0 h 340"/>
                  <a:gd name="T8" fmla="*/ 0 w 340"/>
                  <a:gd name="T9" fmla="*/ 340 h 340"/>
                  <a:gd name="T10" fmla="*/ 304 w 340"/>
                  <a:gd name="T11" fmla="*/ 251 h 340"/>
                  <a:gd name="T12" fmla="*/ 35 w 340"/>
                  <a:gd name="T13" fmla="*/ 251 h 340"/>
                  <a:gd name="T14" fmla="*/ 35 w 340"/>
                  <a:gd name="T15" fmla="*/ 36 h 340"/>
                  <a:gd name="T16" fmla="*/ 304 w 340"/>
                  <a:gd name="T17" fmla="*/ 36 h 340"/>
                  <a:gd name="T18" fmla="*/ 304 w 340"/>
                  <a:gd name="T19" fmla="*/ 25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0" y="340"/>
                    </a:moveTo>
                    <a:lnTo>
                      <a:pt x="340" y="340"/>
                    </a:lnTo>
                    <a:lnTo>
                      <a:pt x="340" y="0"/>
                    </a:lnTo>
                    <a:lnTo>
                      <a:pt x="0" y="0"/>
                    </a:lnTo>
                    <a:lnTo>
                      <a:pt x="0" y="340"/>
                    </a:lnTo>
                    <a:close/>
                    <a:moveTo>
                      <a:pt x="304" y="251"/>
                    </a:moveTo>
                    <a:lnTo>
                      <a:pt x="35" y="251"/>
                    </a:lnTo>
                    <a:lnTo>
                      <a:pt x="35" y="36"/>
                    </a:lnTo>
                    <a:lnTo>
                      <a:pt x="304" y="36"/>
                    </a:lnTo>
                    <a:lnTo>
                      <a:pt x="304"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FFFF00"/>
                  </a:solidFill>
                  <a:latin typeface="+mn-ea"/>
                </a:endParaRPr>
              </a:p>
            </p:txBody>
          </p:sp>
          <p:sp>
            <p:nvSpPr>
              <p:cNvPr id="73" name="Freeform 60"/>
              <p:cNvSpPr/>
              <p:nvPr/>
            </p:nvSpPr>
            <p:spPr bwMode="auto">
              <a:xfrm>
                <a:off x="2060575" y="950913"/>
                <a:ext cx="631825" cy="569913"/>
              </a:xfrm>
              <a:custGeom>
                <a:avLst/>
                <a:gdLst>
                  <a:gd name="T0" fmla="*/ 334 w 398"/>
                  <a:gd name="T1" fmla="*/ 0 h 359"/>
                  <a:gd name="T2" fmla="*/ 0 w 398"/>
                  <a:gd name="T3" fmla="*/ 64 h 359"/>
                  <a:gd name="T4" fmla="*/ 15 w 398"/>
                  <a:gd name="T5" fmla="*/ 143 h 359"/>
                  <a:gd name="T6" fmla="*/ 51 w 398"/>
                  <a:gd name="T7" fmla="*/ 143 h 359"/>
                  <a:gd name="T8" fmla="*/ 41 w 398"/>
                  <a:gd name="T9" fmla="*/ 93 h 359"/>
                  <a:gd name="T10" fmla="*/ 305 w 398"/>
                  <a:gd name="T11" fmla="*/ 40 h 359"/>
                  <a:gd name="T12" fmla="*/ 346 w 398"/>
                  <a:gd name="T13" fmla="*/ 251 h 359"/>
                  <a:gd name="T14" fmla="*/ 262 w 398"/>
                  <a:gd name="T15" fmla="*/ 268 h 359"/>
                  <a:gd name="T16" fmla="*/ 262 w 398"/>
                  <a:gd name="T17" fmla="*/ 359 h 359"/>
                  <a:gd name="T18" fmla="*/ 398 w 398"/>
                  <a:gd name="T19" fmla="*/ 332 h 359"/>
                  <a:gd name="T20" fmla="*/ 334 w 398"/>
                  <a:gd name="T21"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359">
                    <a:moveTo>
                      <a:pt x="334" y="0"/>
                    </a:moveTo>
                    <a:lnTo>
                      <a:pt x="0" y="64"/>
                    </a:lnTo>
                    <a:lnTo>
                      <a:pt x="15" y="143"/>
                    </a:lnTo>
                    <a:lnTo>
                      <a:pt x="51" y="143"/>
                    </a:lnTo>
                    <a:lnTo>
                      <a:pt x="41" y="93"/>
                    </a:lnTo>
                    <a:lnTo>
                      <a:pt x="305" y="40"/>
                    </a:lnTo>
                    <a:lnTo>
                      <a:pt x="346" y="251"/>
                    </a:lnTo>
                    <a:lnTo>
                      <a:pt x="262" y="268"/>
                    </a:lnTo>
                    <a:lnTo>
                      <a:pt x="262" y="359"/>
                    </a:lnTo>
                    <a:lnTo>
                      <a:pt x="398" y="332"/>
                    </a:lnTo>
                    <a:lnTo>
                      <a:pt x="3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FFFF00"/>
                  </a:solidFill>
                  <a:latin typeface="+mn-ea"/>
                </a:endParaRPr>
              </a:p>
            </p:txBody>
          </p:sp>
        </p:grpSp>
      </p:grpSp>
      <p:grpSp>
        <p:nvGrpSpPr>
          <p:cNvPr id="5" name="组合 4"/>
          <p:cNvGrpSpPr/>
          <p:nvPr/>
        </p:nvGrpSpPr>
        <p:grpSpPr>
          <a:xfrm>
            <a:off x="5434452" y="4992079"/>
            <a:ext cx="480176" cy="480176"/>
            <a:chOff x="5350540" y="4908167"/>
            <a:chExt cx="648000" cy="648000"/>
          </a:xfrm>
          <a:solidFill>
            <a:srgbClr val="141158"/>
          </a:solidFill>
        </p:grpSpPr>
        <p:sp>
          <p:nvSpPr>
            <p:cNvPr id="156" name="Oval 155"/>
            <p:cNvSpPr>
              <a:spLocks noChangeAspect="1"/>
            </p:cNvSpPr>
            <p:nvPr/>
          </p:nvSpPr>
          <p:spPr>
            <a:xfrm flipH="1">
              <a:off x="5350540" y="4908167"/>
              <a:ext cx="648000" cy="648000"/>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12"/>
            <p:cNvSpPr>
              <a:spLocks noEditPoints="1"/>
            </p:cNvSpPr>
            <p:nvPr/>
          </p:nvSpPr>
          <p:spPr bwMode="auto">
            <a:xfrm>
              <a:off x="5524525" y="5107802"/>
              <a:ext cx="300030" cy="248731"/>
            </a:xfrm>
            <a:custGeom>
              <a:avLst/>
              <a:gdLst>
                <a:gd name="T0" fmla="*/ 221 w 242"/>
                <a:gd name="T1" fmla="*/ 0 h 200"/>
                <a:gd name="T2" fmla="*/ 171 w 242"/>
                <a:gd name="T3" fmla="*/ 0 h 200"/>
                <a:gd name="T4" fmla="*/ 135 w 242"/>
                <a:gd name="T5" fmla="*/ 15 h 200"/>
                <a:gd name="T6" fmla="*/ 51 w 242"/>
                <a:gd name="T7" fmla="*/ 99 h 200"/>
                <a:gd name="T8" fmla="*/ 51 w 242"/>
                <a:gd name="T9" fmla="*/ 129 h 200"/>
                <a:gd name="T10" fmla="*/ 113 w 242"/>
                <a:gd name="T11" fmla="*/ 192 h 200"/>
                <a:gd name="T12" fmla="*/ 143 w 242"/>
                <a:gd name="T13" fmla="*/ 192 h 200"/>
                <a:gd name="T14" fmla="*/ 227 w 242"/>
                <a:gd name="T15" fmla="*/ 108 h 200"/>
                <a:gd name="T16" fmla="*/ 242 w 242"/>
                <a:gd name="T17" fmla="*/ 71 h 200"/>
                <a:gd name="T18" fmla="*/ 242 w 242"/>
                <a:gd name="T19" fmla="*/ 22 h 200"/>
                <a:gd name="T20" fmla="*/ 221 w 242"/>
                <a:gd name="T21" fmla="*/ 0 h 200"/>
                <a:gd name="T22" fmla="*/ 192 w 242"/>
                <a:gd name="T23" fmla="*/ 71 h 200"/>
                <a:gd name="T24" fmla="*/ 171 w 242"/>
                <a:gd name="T25" fmla="*/ 50 h 200"/>
                <a:gd name="T26" fmla="*/ 192 w 242"/>
                <a:gd name="T27" fmla="*/ 29 h 200"/>
                <a:gd name="T28" fmla="*/ 214 w 242"/>
                <a:gd name="T29" fmla="*/ 50 h 200"/>
                <a:gd name="T30" fmla="*/ 192 w 242"/>
                <a:gd name="T31" fmla="*/ 71 h 200"/>
                <a:gd name="T32" fmla="*/ 19 w 242"/>
                <a:gd name="T33" fmla="*/ 119 h 200"/>
                <a:gd name="T34" fmla="*/ 95 w 242"/>
                <a:gd name="T35" fmla="*/ 196 h 200"/>
                <a:gd name="T36" fmla="*/ 70 w 242"/>
                <a:gd name="T37" fmla="*/ 192 h 200"/>
                <a:gd name="T38" fmla="*/ 8 w 242"/>
                <a:gd name="T39" fmla="*/ 129 h 200"/>
                <a:gd name="T40" fmla="*/ 8 w 242"/>
                <a:gd name="T41" fmla="*/ 99 h 200"/>
                <a:gd name="T42" fmla="*/ 92 w 242"/>
                <a:gd name="T43" fmla="*/ 15 h 200"/>
                <a:gd name="T44" fmla="*/ 128 w 242"/>
                <a:gd name="T45" fmla="*/ 0 h 200"/>
                <a:gd name="T46" fmla="*/ 19 w 242"/>
                <a:gd name="T47" fmla="*/ 109 h 200"/>
                <a:gd name="T48" fmla="*/ 19 w 242"/>
                <a:gd name="T49"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2" h="200">
                  <a:moveTo>
                    <a:pt x="221" y="0"/>
                  </a:moveTo>
                  <a:cubicBezTo>
                    <a:pt x="171" y="0"/>
                    <a:pt x="171" y="0"/>
                    <a:pt x="171" y="0"/>
                  </a:cubicBezTo>
                  <a:cubicBezTo>
                    <a:pt x="159" y="0"/>
                    <a:pt x="143" y="7"/>
                    <a:pt x="135" y="15"/>
                  </a:cubicBezTo>
                  <a:cubicBezTo>
                    <a:pt x="51" y="99"/>
                    <a:pt x="51" y="99"/>
                    <a:pt x="51" y="99"/>
                  </a:cubicBezTo>
                  <a:cubicBezTo>
                    <a:pt x="42" y="107"/>
                    <a:pt x="42" y="121"/>
                    <a:pt x="51" y="129"/>
                  </a:cubicBezTo>
                  <a:cubicBezTo>
                    <a:pt x="113" y="192"/>
                    <a:pt x="113" y="192"/>
                    <a:pt x="113" y="192"/>
                  </a:cubicBezTo>
                  <a:cubicBezTo>
                    <a:pt x="121" y="200"/>
                    <a:pt x="135" y="200"/>
                    <a:pt x="143" y="192"/>
                  </a:cubicBezTo>
                  <a:cubicBezTo>
                    <a:pt x="227" y="108"/>
                    <a:pt x="227" y="108"/>
                    <a:pt x="227" y="108"/>
                  </a:cubicBezTo>
                  <a:cubicBezTo>
                    <a:pt x="236" y="100"/>
                    <a:pt x="242" y="83"/>
                    <a:pt x="242" y="71"/>
                  </a:cubicBezTo>
                  <a:cubicBezTo>
                    <a:pt x="242" y="22"/>
                    <a:pt x="242" y="22"/>
                    <a:pt x="242" y="22"/>
                  </a:cubicBezTo>
                  <a:cubicBezTo>
                    <a:pt x="242" y="10"/>
                    <a:pt x="233" y="0"/>
                    <a:pt x="221" y="0"/>
                  </a:cubicBezTo>
                  <a:moveTo>
                    <a:pt x="192" y="71"/>
                  </a:moveTo>
                  <a:cubicBezTo>
                    <a:pt x="181" y="71"/>
                    <a:pt x="171" y="62"/>
                    <a:pt x="171" y="50"/>
                  </a:cubicBezTo>
                  <a:cubicBezTo>
                    <a:pt x="171" y="38"/>
                    <a:pt x="181" y="29"/>
                    <a:pt x="192" y="29"/>
                  </a:cubicBezTo>
                  <a:cubicBezTo>
                    <a:pt x="204" y="29"/>
                    <a:pt x="214" y="38"/>
                    <a:pt x="214" y="50"/>
                  </a:cubicBezTo>
                  <a:cubicBezTo>
                    <a:pt x="214" y="62"/>
                    <a:pt x="204" y="71"/>
                    <a:pt x="192" y="71"/>
                  </a:cubicBezTo>
                  <a:moveTo>
                    <a:pt x="19" y="119"/>
                  </a:moveTo>
                  <a:cubicBezTo>
                    <a:pt x="95" y="196"/>
                    <a:pt x="95" y="196"/>
                    <a:pt x="95" y="196"/>
                  </a:cubicBezTo>
                  <a:cubicBezTo>
                    <a:pt x="87" y="200"/>
                    <a:pt x="77" y="199"/>
                    <a:pt x="70" y="192"/>
                  </a:cubicBezTo>
                  <a:cubicBezTo>
                    <a:pt x="8" y="129"/>
                    <a:pt x="8" y="129"/>
                    <a:pt x="8" y="129"/>
                  </a:cubicBezTo>
                  <a:cubicBezTo>
                    <a:pt x="0" y="121"/>
                    <a:pt x="0" y="107"/>
                    <a:pt x="8" y="99"/>
                  </a:cubicBezTo>
                  <a:cubicBezTo>
                    <a:pt x="92" y="15"/>
                    <a:pt x="92" y="15"/>
                    <a:pt x="92" y="15"/>
                  </a:cubicBezTo>
                  <a:cubicBezTo>
                    <a:pt x="100" y="7"/>
                    <a:pt x="116" y="0"/>
                    <a:pt x="128" y="0"/>
                  </a:cubicBezTo>
                  <a:cubicBezTo>
                    <a:pt x="19" y="109"/>
                    <a:pt x="19" y="109"/>
                    <a:pt x="19" y="109"/>
                  </a:cubicBezTo>
                  <a:cubicBezTo>
                    <a:pt x="16" y="112"/>
                    <a:pt x="16" y="117"/>
                    <a:pt x="19" y="119"/>
                  </a:cubicBezTo>
                </a:path>
              </a:pathLst>
            </a:custGeom>
            <a:grpFill/>
            <a:ln>
              <a:noFill/>
            </a:ln>
          </p:spPr>
          <p:txBody>
            <a:bodyPr vert="horz" wrap="square" lIns="121920" tIns="60960" rIns="121920" bIns="60960" numCol="1" anchor="t" anchorCtr="0" compatLnSpc="1"/>
            <a:lstStyle/>
            <a:p>
              <a:endParaRPr lang="id-ID" sz="2400">
                <a:solidFill>
                  <a:srgbClr val="FFFF00"/>
                </a:solidFill>
                <a:latin typeface="+mn-ea"/>
              </a:endParaRPr>
            </a:p>
          </p:txBody>
        </p:sp>
      </p:grpSp>
      <p:grpSp>
        <p:nvGrpSpPr>
          <p:cNvPr id="7" name="组合 6"/>
          <p:cNvGrpSpPr/>
          <p:nvPr/>
        </p:nvGrpSpPr>
        <p:grpSpPr>
          <a:xfrm>
            <a:off x="7210312" y="2354100"/>
            <a:ext cx="480176" cy="480176"/>
            <a:chOff x="7126400" y="2270188"/>
            <a:chExt cx="648000" cy="648000"/>
          </a:xfrm>
          <a:solidFill>
            <a:srgbClr val="141158"/>
          </a:solidFill>
        </p:grpSpPr>
        <p:sp>
          <p:nvSpPr>
            <p:cNvPr id="158" name="Oval 157"/>
            <p:cNvSpPr>
              <a:spLocks noChangeAspect="1"/>
            </p:cNvSpPr>
            <p:nvPr/>
          </p:nvSpPr>
          <p:spPr>
            <a:xfrm flipH="1">
              <a:off x="7126400" y="2270188"/>
              <a:ext cx="648000" cy="648000"/>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5" name="Freeform 55"/>
            <p:cNvSpPr>
              <a:spLocks noChangeAspect="1" noEditPoints="1"/>
            </p:cNvSpPr>
            <p:nvPr/>
          </p:nvSpPr>
          <p:spPr bwMode="auto">
            <a:xfrm>
              <a:off x="7309277" y="2446047"/>
              <a:ext cx="282247" cy="296282"/>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grpFill/>
            <a:ln>
              <a:noFill/>
            </a:ln>
          </p:spPr>
          <p:txBody>
            <a:bodyPr/>
            <a:lstStyle/>
            <a:p>
              <a:pPr defTabSz="913765">
                <a:defRPr/>
              </a:pPr>
              <a:endParaRPr lang="en-US">
                <a:solidFill>
                  <a:srgbClr val="FFFF00"/>
                </a:solidFill>
                <a:latin typeface="+mn-ea"/>
              </a:endParaRPr>
            </a:p>
          </p:txBody>
        </p:sp>
      </p:grpSp>
      <p:grpSp>
        <p:nvGrpSpPr>
          <p:cNvPr id="10" name="组合 9"/>
          <p:cNvGrpSpPr/>
          <p:nvPr/>
        </p:nvGrpSpPr>
        <p:grpSpPr>
          <a:xfrm>
            <a:off x="8859930" y="3220550"/>
            <a:ext cx="480176" cy="480176"/>
            <a:chOff x="8776018" y="3136638"/>
            <a:chExt cx="648000" cy="648000"/>
          </a:xfrm>
          <a:solidFill>
            <a:srgbClr val="141158"/>
          </a:solidFill>
        </p:grpSpPr>
        <p:sp>
          <p:nvSpPr>
            <p:cNvPr id="159" name="Oval 158"/>
            <p:cNvSpPr>
              <a:spLocks noChangeAspect="1"/>
            </p:cNvSpPr>
            <p:nvPr/>
          </p:nvSpPr>
          <p:spPr>
            <a:xfrm flipH="1">
              <a:off x="8776018" y="3136638"/>
              <a:ext cx="648000" cy="648000"/>
            </a:xfrm>
            <a:prstGeom prst="ellipse">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43"/>
            <p:cNvSpPr>
              <a:spLocks noEditPoints="1"/>
            </p:cNvSpPr>
            <p:nvPr/>
          </p:nvSpPr>
          <p:spPr bwMode="auto">
            <a:xfrm>
              <a:off x="8946364" y="3363985"/>
              <a:ext cx="307309" cy="193307"/>
            </a:xfrm>
            <a:custGeom>
              <a:avLst/>
              <a:gdLst>
                <a:gd name="T0" fmla="*/ 211 w 260"/>
                <a:gd name="T1" fmla="*/ 65 h 162"/>
                <a:gd name="T2" fmla="*/ 146 w 260"/>
                <a:gd name="T3" fmla="*/ 0 h 162"/>
                <a:gd name="T4" fmla="*/ 90 w 260"/>
                <a:gd name="T5" fmla="*/ 33 h 162"/>
                <a:gd name="T6" fmla="*/ 81 w 260"/>
                <a:gd name="T7" fmla="*/ 32 h 162"/>
                <a:gd name="T8" fmla="*/ 35 w 260"/>
                <a:gd name="T9" fmla="*/ 67 h 162"/>
                <a:gd name="T10" fmla="*/ 0 w 260"/>
                <a:gd name="T11" fmla="*/ 114 h 162"/>
                <a:gd name="T12" fmla="*/ 49 w 260"/>
                <a:gd name="T13" fmla="*/ 162 h 162"/>
                <a:gd name="T14" fmla="*/ 211 w 260"/>
                <a:gd name="T15" fmla="*/ 162 h 162"/>
                <a:gd name="T16" fmla="*/ 260 w 260"/>
                <a:gd name="T17" fmla="*/ 114 h 162"/>
                <a:gd name="T18" fmla="*/ 211 w 260"/>
                <a:gd name="T19" fmla="*/ 65 h 162"/>
                <a:gd name="T20" fmla="*/ 130 w 260"/>
                <a:gd name="T21" fmla="*/ 146 h 162"/>
                <a:gd name="T22" fmla="*/ 81 w 260"/>
                <a:gd name="T23" fmla="*/ 81 h 162"/>
                <a:gd name="T24" fmla="*/ 114 w 260"/>
                <a:gd name="T25" fmla="*/ 81 h 162"/>
                <a:gd name="T26" fmla="*/ 114 w 260"/>
                <a:gd name="T27" fmla="*/ 32 h 162"/>
                <a:gd name="T28" fmla="*/ 146 w 260"/>
                <a:gd name="T29" fmla="*/ 32 h 162"/>
                <a:gd name="T30" fmla="*/ 146 w 260"/>
                <a:gd name="T31" fmla="*/ 81 h 162"/>
                <a:gd name="T32" fmla="*/ 179 w 260"/>
                <a:gd name="T33" fmla="*/ 81 h 162"/>
                <a:gd name="T34" fmla="*/ 130 w 260"/>
                <a:gd name="T35"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grpFill/>
            <a:ln>
              <a:noFill/>
            </a:ln>
          </p:spPr>
          <p:txBody>
            <a:bodyPr vert="horz" wrap="square" lIns="121920" tIns="60960" rIns="121920" bIns="60960" numCol="1" anchor="t" anchorCtr="0" compatLnSpc="1"/>
            <a:lstStyle/>
            <a:p>
              <a:endParaRPr lang="id-ID" sz="2400">
                <a:solidFill>
                  <a:srgbClr val="FFFF00"/>
                </a:solidFill>
                <a:latin typeface="+mn-ea"/>
              </a:endParaRPr>
            </a:p>
          </p:txBody>
        </p:sp>
      </p:grpSp>
      <p:sp>
        <p:nvSpPr>
          <p:cNvPr id="84" name="文本框 83"/>
          <p:cNvSpPr txBox="1"/>
          <p:nvPr/>
        </p:nvSpPr>
        <p:spPr>
          <a:xfrm>
            <a:off x="1485010" y="1799212"/>
            <a:ext cx="2051586" cy="553549"/>
          </a:xfrm>
          <a:prstGeom prst="rect">
            <a:avLst/>
          </a:prstGeom>
          <a:noFill/>
        </p:spPr>
        <p:txBody>
          <a:bodyPr wrap="square" rtlCol="0">
            <a:spAutoFit/>
          </a:bodyPr>
          <a:lstStyle/>
          <a:p>
            <a:pPr algn="just">
              <a:lnSpc>
                <a:spcPct val="130000"/>
              </a:lnSpc>
            </a:pPr>
            <a:r>
              <a:rPr lang="zh-CN" altLang="en-US" sz="1200" dirty="0">
                <a:solidFill>
                  <a:schemeClr val="bg1"/>
                </a:solidFill>
                <a:latin typeface="+mn-ea"/>
              </a:rPr>
              <a:t>最早一批通过窃取低版本的弹弹堂网页源码而生的辅助。</a:t>
            </a:r>
          </a:p>
        </p:txBody>
      </p:sp>
      <p:sp>
        <p:nvSpPr>
          <p:cNvPr id="85" name="Rectangle 36"/>
          <p:cNvSpPr>
            <a:spLocks noChangeArrowheads="1"/>
          </p:cNvSpPr>
          <p:nvPr/>
        </p:nvSpPr>
        <p:spPr bwMode="auto">
          <a:xfrm>
            <a:off x="1485010" y="1520761"/>
            <a:ext cx="203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600" b="1" dirty="0">
                <a:solidFill>
                  <a:srgbClr val="FFFF00"/>
                </a:solidFill>
                <a:latin typeface="+mn-ea"/>
                <a:sym typeface="Arial" panose="020B0604020202020204" pitchFamily="34" charset="0"/>
              </a:rPr>
              <a:t>台北飞弹、万能公式</a:t>
            </a:r>
          </a:p>
        </p:txBody>
      </p:sp>
      <p:sp>
        <p:nvSpPr>
          <p:cNvPr id="86" name="文本框 85"/>
          <p:cNvSpPr txBox="1"/>
          <p:nvPr/>
        </p:nvSpPr>
        <p:spPr>
          <a:xfrm>
            <a:off x="3011925" y="3282108"/>
            <a:ext cx="2316328" cy="553549"/>
          </a:xfrm>
          <a:prstGeom prst="rect">
            <a:avLst/>
          </a:prstGeom>
          <a:noFill/>
        </p:spPr>
        <p:txBody>
          <a:bodyPr wrap="square" rtlCol="0">
            <a:spAutoFit/>
          </a:bodyPr>
          <a:lstStyle/>
          <a:p>
            <a:pPr algn="just">
              <a:lnSpc>
                <a:spcPct val="130000"/>
              </a:lnSpc>
            </a:pPr>
            <a:r>
              <a:rPr lang="zh-CN" altLang="en-US" sz="1200" dirty="0">
                <a:solidFill>
                  <a:schemeClr val="bg1"/>
                </a:solidFill>
                <a:latin typeface="+mn-ea"/>
              </a:rPr>
              <a:t>玩家自制的免费辅助，通过多维数组拟合曲线方程，精度低。</a:t>
            </a:r>
          </a:p>
        </p:txBody>
      </p:sp>
      <p:sp>
        <p:nvSpPr>
          <p:cNvPr id="87" name="Rectangle 36"/>
          <p:cNvSpPr>
            <a:spLocks noChangeArrowheads="1"/>
          </p:cNvSpPr>
          <p:nvPr/>
        </p:nvSpPr>
        <p:spPr bwMode="auto">
          <a:xfrm>
            <a:off x="3011925" y="3003657"/>
            <a:ext cx="34291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600" b="1" dirty="0">
                <a:solidFill>
                  <a:srgbClr val="FFFF00"/>
                </a:solidFill>
                <a:latin typeface="+mn-ea"/>
                <a:sym typeface="Arial" panose="020B0604020202020204" pitchFamily="34" charset="0"/>
              </a:rPr>
              <a:t>弹弹瞄准大师、力学计算器</a:t>
            </a:r>
            <a:r>
              <a:rPr lang="en-US" altLang="zh-CN" sz="1600" b="1" dirty="0">
                <a:solidFill>
                  <a:srgbClr val="FFFF00"/>
                </a:solidFill>
                <a:latin typeface="+mn-ea"/>
                <a:sym typeface="Arial" panose="020B0604020202020204" pitchFamily="34" charset="0"/>
              </a:rPr>
              <a:t>(for </a:t>
            </a:r>
            <a:r>
              <a:rPr lang="en-US" altLang="zh-CN" sz="1600" b="1" dirty="0" err="1">
                <a:solidFill>
                  <a:srgbClr val="FFFF00"/>
                </a:solidFill>
                <a:latin typeface="+mn-ea"/>
                <a:sym typeface="Arial" panose="020B0604020202020204" pitchFamily="34" charset="0"/>
              </a:rPr>
              <a:t>ddt</a:t>
            </a:r>
            <a:r>
              <a:rPr lang="en-US" altLang="zh-CN" sz="1600" b="1" dirty="0">
                <a:solidFill>
                  <a:srgbClr val="FFFF00"/>
                </a:solidFill>
                <a:latin typeface="+mn-ea"/>
                <a:sym typeface="Arial" panose="020B0604020202020204" pitchFamily="34" charset="0"/>
              </a:rPr>
              <a:t>)</a:t>
            </a:r>
            <a:endParaRPr lang="zh-CN" altLang="en-US" sz="1600" b="1" dirty="0">
              <a:solidFill>
                <a:srgbClr val="FFFF00"/>
              </a:solidFill>
              <a:latin typeface="+mn-ea"/>
              <a:sym typeface="Arial" panose="020B0604020202020204" pitchFamily="34" charset="0"/>
            </a:endParaRPr>
          </a:p>
        </p:txBody>
      </p:sp>
      <p:sp>
        <p:nvSpPr>
          <p:cNvPr id="88" name="文本框 87"/>
          <p:cNvSpPr txBox="1"/>
          <p:nvPr/>
        </p:nvSpPr>
        <p:spPr>
          <a:xfrm>
            <a:off x="3233870" y="4963683"/>
            <a:ext cx="1649868" cy="553549"/>
          </a:xfrm>
          <a:prstGeom prst="rect">
            <a:avLst/>
          </a:prstGeom>
          <a:noFill/>
        </p:spPr>
        <p:txBody>
          <a:bodyPr wrap="square" rtlCol="0">
            <a:spAutoFit/>
          </a:bodyPr>
          <a:lstStyle/>
          <a:p>
            <a:pPr algn="just">
              <a:lnSpc>
                <a:spcPct val="130000"/>
              </a:lnSpc>
            </a:pPr>
            <a:r>
              <a:rPr lang="zh-CN" altLang="en-US" sz="1200" dirty="0">
                <a:solidFill>
                  <a:schemeClr val="bg1"/>
                </a:solidFill>
                <a:latin typeface="+mn-ea"/>
              </a:rPr>
              <a:t>破解早期付费辅助，脱壳、加壳，再售卖。</a:t>
            </a:r>
          </a:p>
        </p:txBody>
      </p:sp>
      <p:sp>
        <p:nvSpPr>
          <p:cNvPr id="89" name="Rectangle 36"/>
          <p:cNvSpPr>
            <a:spLocks noChangeArrowheads="1"/>
          </p:cNvSpPr>
          <p:nvPr/>
        </p:nvSpPr>
        <p:spPr bwMode="auto">
          <a:xfrm>
            <a:off x="3239182" y="4659886"/>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600" b="1" dirty="0">
                <a:solidFill>
                  <a:srgbClr val="FFFF00"/>
                </a:solidFill>
                <a:latin typeface="+mn-ea"/>
                <a:sym typeface="Arial" panose="020B0604020202020204" pitchFamily="34" charset="0"/>
              </a:rPr>
              <a:t>糖弹弹</a:t>
            </a:r>
          </a:p>
        </p:txBody>
      </p:sp>
      <p:sp>
        <p:nvSpPr>
          <p:cNvPr id="90" name="文本框 89"/>
          <p:cNvSpPr txBox="1"/>
          <p:nvPr/>
        </p:nvSpPr>
        <p:spPr>
          <a:xfrm>
            <a:off x="5267768" y="5836899"/>
            <a:ext cx="2051586" cy="553549"/>
          </a:xfrm>
          <a:prstGeom prst="rect">
            <a:avLst/>
          </a:prstGeom>
          <a:noFill/>
        </p:spPr>
        <p:txBody>
          <a:bodyPr wrap="square" rtlCol="0">
            <a:spAutoFit/>
          </a:bodyPr>
          <a:lstStyle/>
          <a:p>
            <a:pPr algn="just">
              <a:lnSpc>
                <a:spcPct val="130000"/>
              </a:lnSpc>
            </a:pPr>
            <a:r>
              <a:rPr lang="zh-CN" altLang="en-US" sz="1200" dirty="0">
                <a:solidFill>
                  <a:schemeClr val="bg1"/>
                </a:solidFill>
                <a:latin typeface="+mn-ea"/>
              </a:rPr>
              <a:t>反编译、逆向分析旧有辅助的程序，移植源代码。</a:t>
            </a:r>
          </a:p>
        </p:txBody>
      </p:sp>
      <p:sp>
        <p:nvSpPr>
          <p:cNvPr id="91" name="Rectangle 36"/>
          <p:cNvSpPr>
            <a:spLocks noChangeArrowheads="1"/>
          </p:cNvSpPr>
          <p:nvPr/>
        </p:nvSpPr>
        <p:spPr bwMode="auto">
          <a:xfrm>
            <a:off x="5267768" y="5558448"/>
            <a:ext cx="24416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600" b="1" dirty="0">
                <a:solidFill>
                  <a:srgbClr val="FFFF00"/>
                </a:solidFill>
                <a:latin typeface="+mn-ea"/>
                <a:sym typeface="Arial" panose="020B0604020202020204" pitchFamily="34" charset="0"/>
              </a:rPr>
              <a:t>弹弹我打、新浪页游助手</a:t>
            </a:r>
          </a:p>
        </p:txBody>
      </p:sp>
      <p:sp>
        <p:nvSpPr>
          <p:cNvPr id="92" name="文本框 91"/>
          <p:cNvSpPr txBox="1"/>
          <p:nvPr/>
        </p:nvSpPr>
        <p:spPr>
          <a:xfrm>
            <a:off x="6712280" y="3672852"/>
            <a:ext cx="2051586" cy="793615"/>
          </a:xfrm>
          <a:prstGeom prst="rect">
            <a:avLst/>
          </a:prstGeom>
          <a:noFill/>
        </p:spPr>
        <p:txBody>
          <a:bodyPr wrap="square" rtlCol="0">
            <a:spAutoFit/>
          </a:bodyPr>
          <a:lstStyle/>
          <a:p>
            <a:pPr algn="just">
              <a:lnSpc>
                <a:spcPct val="130000"/>
              </a:lnSpc>
            </a:pPr>
            <a:r>
              <a:rPr lang="zh-CN" altLang="en-US" sz="1200" dirty="0">
                <a:solidFill>
                  <a:schemeClr val="bg1"/>
                </a:solidFill>
                <a:latin typeface="+mn-ea"/>
              </a:rPr>
              <a:t>从开发弹弹堂的第七大道公司跳槽出来的员工，携带着商业机密创建的辅助。</a:t>
            </a:r>
          </a:p>
        </p:txBody>
      </p:sp>
      <p:sp>
        <p:nvSpPr>
          <p:cNvPr id="93" name="Rectangle 36"/>
          <p:cNvSpPr>
            <a:spLocks noChangeArrowheads="1"/>
          </p:cNvSpPr>
          <p:nvPr/>
        </p:nvSpPr>
        <p:spPr bwMode="auto">
          <a:xfrm>
            <a:off x="6712280" y="339440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600" b="1" dirty="0">
                <a:solidFill>
                  <a:srgbClr val="FFFF00"/>
                </a:solidFill>
                <a:latin typeface="+mn-ea"/>
                <a:sym typeface="Arial" panose="020B0604020202020204" pitchFamily="34" charset="0"/>
              </a:rPr>
              <a:t>小灰灰辅助</a:t>
            </a:r>
          </a:p>
        </p:txBody>
      </p:sp>
      <p:sp>
        <p:nvSpPr>
          <p:cNvPr id="94" name="文本框 93"/>
          <p:cNvSpPr txBox="1"/>
          <p:nvPr/>
        </p:nvSpPr>
        <p:spPr>
          <a:xfrm>
            <a:off x="6539668" y="1815812"/>
            <a:ext cx="3267812" cy="553549"/>
          </a:xfrm>
          <a:prstGeom prst="rect">
            <a:avLst/>
          </a:prstGeom>
          <a:noFill/>
        </p:spPr>
        <p:txBody>
          <a:bodyPr wrap="square" rtlCol="0">
            <a:spAutoFit/>
          </a:bodyPr>
          <a:lstStyle/>
          <a:p>
            <a:pPr algn="just">
              <a:lnSpc>
                <a:spcPct val="130000"/>
              </a:lnSpc>
            </a:pPr>
            <a:r>
              <a:rPr lang="en-US" altLang="zh-CN" sz="1200" dirty="0">
                <a:solidFill>
                  <a:schemeClr val="bg1"/>
                </a:solidFill>
                <a:latin typeface="+mn-ea"/>
              </a:rPr>
              <a:t>7</a:t>
            </a:r>
            <a:r>
              <a:rPr lang="zh-CN" altLang="en-US" sz="1200" dirty="0">
                <a:solidFill>
                  <a:schemeClr val="bg1"/>
                </a:solidFill>
                <a:latin typeface="+mn-ea"/>
              </a:rPr>
              <a:t>个方面的数学细节修正，数学模型极为复杂。</a:t>
            </a:r>
            <a:endParaRPr lang="en-US" altLang="zh-CN" sz="1200" dirty="0">
              <a:solidFill>
                <a:schemeClr val="bg1"/>
              </a:solidFill>
              <a:latin typeface="+mn-ea"/>
            </a:endParaRPr>
          </a:p>
          <a:p>
            <a:pPr algn="just">
              <a:lnSpc>
                <a:spcPct val="130000"/>
              </a:lnSpc>
            </a:pPr>
            <a:r>
              <a:rPr lang="zh-CN" altLang="en-US" sz="1200" dirty="0">
                <a:solidFill>
                  <a:schemeClr val="bg1"/>
                </a:solidFill>
                <a:latin typeface="+mn-ea"/>
              </a:rPr>
              <a:t>照搬页游的公式无法准确击打敌方。</a:t>
            </a:r>
          </a:p>
        </p:txBody>
      </p:sp>
      <p:sp>
        <p:nvSpPr>
          <p:cNvPr id="95" name="Rectangle 36"/>
          <p:cNvSpPr>
            <a:spLocks noChangeArrowheads="1"/>
          </p:cNvSpPr>
          <p:nvPr/>
        </p:nvSpPr>
        <p:spPr bwMode="auto">
          <a:xfrm>
            <a:off x="6539668" y="1239105"/>
            <a:ext cx="23968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en-US" altLang="zh-CN" dirty="0">
                <a:solidFill>
                  <a:srgbClr val="FFFF00"/>
                </a:solidFill>
                <a:latin typeface="+mn-ea"/>
              </a:rPr>
              <a:t>2017</a:t>
            </a:r>
            <a:r>
              <a:rPr lang="zh-CN" altLang="en-US" dirty="0">
                <a:solidFill>
                  <a:srgbClr val="FFFF00"/>
                </a:solidFill>
                <a:latin typeface="+mn-ea"/>
              </a:rPr>
              <a:t>年</a:t>
            </a:r>
            <a:r>
              <a:rPr lang="en-US" altLang="zh-CN" dirty="0">
                <a:solidFill>
                  <a:srgbClr val="FFFF00"/>
                </a:solidFill>
                <a:latin typeface="+mn-ea"/>
              </a:rPr>
              <a:t>——</a:t>
            </a:r>
          </a:p>
          <a:p>
            <a:r>
              <a:rPr lang="en-US" altLang="zh-CN" dirty="0">
                <a:solidFill>
                  <a:srgbClr val="FFFF00"/>
                </a:solidFill>
                <a:latin typeface="+mn-ea"/>
              </a:rPr>
              <a:t>(</a:t>
            </a:r>
            <a:r>
              <a:rPr lang="zh-CN" altLang="en-US" dirty="0">
                <a:solidFill>
                  <a:srgbClr val="FFFF00"/>
                </a:solidFill>
                <a:latin typeface="+mn-ea"/>
              </a:rPr>
              <a:t>腾讯</a:t>
            </a:r>
            <a:r>
              <a:rPr lang="en-US" altLang="zh-CN" dirty="0">
                <a:solidFill>
                  <a:srgbClr val="FFFF00"/>
                </a:solidFill>
                <a:latin typeface="+mn-ea"/>
              </a:rPr>
              <a:t>)</a:t>
            </a:r>
            <a:r>
              <a:rPr lang="zh-CN" altLang="en-US" dirty="0">
                <a:solidFill>
                  <a:srgbClr val="FFFF00"/>
                </a:solidFill>
                <a:latin typeface="+mn-ea"/>
              </a:rPr>
              <a:t>手游弹弹堂诞生</a:t>
            </a:r>
            <a:endParaRPr lang="en-US" altLang="zh-CN" dirty="0">
              <a:solidFill>
                <a:srgbClr val="FFFF00"/>
              </a:solidFill>
              <a:latin typeface="+mn-ea"/>
            </a:endParaRPr>
          </a:p>
        </p:txBody>
      </p:sp>
      <p:sp>
        <p:nvSpPr>
          <p:cNvPr id="96" name="文本框 95"/>
          <p:cNvSpPr txBox="1"/>
          <p:nvPr/>
        </p:nvSpPr>
        <p:spPr>
          <a:xfrm>
            <a:off x="9316264" y="3253579"/>
            <a:ext cx="2051586" cy="572464"/>
          </a:xfrm>
          <a:prstGeom prst="rect">
            <a:avLst/>
          </a:prstGeom>
          <a:noFill/>
        </p:spPr>
        <p:txBody>
          <a:bodyPr wrap="square" rtlCol="0">
            <a:spAutoFit/>
          </a:bodyPr>
          <a:lstStyle/>
          <a:p>
            <a:pPr algn="just">
              <a:lnSpc>
                <a:spcPct val="130000"/>
              </a:lnSpc>
            </a:pPr>
            <a:r>
              <a:rPr lang="zh-CN" altLang="en-US" sz="1200" dirty="0">
                <a:solidFill>
                  <a:schemeClr val="bg1"/>
                </a:solidFill>
                <a:latin typeface="+mn-ea"/>
              </a:rPr>
              <a:t>其他辅助开发者无法解算出全新的手游弹道轨迹方程。</a:t>
            </a:r>
          </a:p>
        </p:txBody>
      </p:sp>
      <p:sp>
        <p:nvSpPr>
          <p:cNvPr id="111" name="Rectangle 36"/>
          <p:cNvSpPr>
            <a:spLocks noChangeArrowheads="1"/>
          </p:cNvSpPr>
          <p:nvPr/>
        </p:nvSpPr>
        <p:spPr bwMode="auto">
          <a:xfrm>
            <a:off x="9316265" y="2946068"/>
            <a:ext cx="2852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600" b="1" dirty="0">
                <a:solidFill>
                  <a:srgbClr val="FFFF00"/>
                </a:solidFill>
                <a:latin typeface="+mn-ea"/>
                <a:sym typeface="Arial" panose="020B0604020202020204" pitchFamily="34" charset="0"/>
              </a:rPr>
              <a:t>上线两年，辅助市场一片空白</a:t>
            </a:r>
          </a:p>
        </p:txBody>
      </p:sp>
      <p:sp>
        <p:nvSpPr>
          <p:cNvPr id="83" name="矩形 82">
            <a:extLst>
              <a:ext uri="{FF2B5EF4-FFF2-40B4-BE49-F238E27FC236}">
                <a16:creationId xmlns:a16="http://schemas.microsoft.com/office/drawing/2014/main" id="{591F5CC8-6D2C-40CA-8734-B8155B3029DE}"/>
              </a:ext>
            </a:extLst>
          </p:cNvPr>
          <p:cNvSpPr/>
          <p:nvPr/>
        </p:nvSpPr>
        <p:spPr>
          <a:xfrm>
            <a:off x="341060" y="6325830"/>
            <a:ext cx="11585196" cy="584775"/>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然而，戏剧性的事情在</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2017</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年发生了，第七大道携手腾讯，两大公司倾力合作，共同开发了弹弹堂的手游版本，并且为了遏制辅助泛滥，增加了</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7</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项数学修正，使得原本复杂的数学模型变得更难求解，于是许多辅助工作者望而却步，以至于上线两年，手游辅助市场仍然一片空白。</a:t>
            </a:r>
          </a:p>
        </p:txBody>
      </p:sp>
      <p:sp>
        <p:nvSpPr>
          <p:cNvPr id="9" name="矩形 8">
            <a:extLst>
              <a:ext uri="{FF2B5EF4-FFF2-40B4-BE49-F238E27FC236}">
                <a16:creationId xmlns:a16="http://schemas.microsoft.com/office/drawing/2014/main" id="{7F6B31C2-5B67-4BE7-A160-4E9D5EFB447A}"/>
              </a:ext>
            </a:extLst>
          </p:cNvPr>
          <p:cNvSpPr/>
          <p:nvPr/>
        </p:nvSpPr>
        <p:spPr>
          <a:xfrm>
            <a:off x="67112" y="-68816"/>
            <a:ext cx="12120771" cy="584775"/>
          </a:xfrm>
          <a:prstGeom prst="rect">
            <a:avLst/>
          </a:prstGeom>
        </p:spPr>
        <p:txBody>
          <a:bodyPr wrap="square">
            <a:spAutoFit/>
          </a:bodyPr>
          <a:lstStyle/>
          <a:p>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作为一个页游老玩家，本人也曾试用过许多页游辅助，概括起来它们的产业链是这样运作的：从</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2009</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年页游弹弹堂诞生一刻起，就先后涌现了一批不法分子，通过窃取游戏源码、脱壳加壳、反编译旧有程序、和内部人员携带商业机密跳槽出来等手段，制作辅助，赚了许多黑心钱。</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wipe(down)">
                                      <p:cBhvr>
                                        <p:cTn id="11" dur="500"/>
                                        <p:tgtEl>
                                          <p:spTgt spid="14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wipe(left)">
                                      <p:cBhvr>
                                        <p:cTn id="20" dur="500"/>
                                        <p:tgtEl>
                                          <p:spTgt spid="8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wipe(left)">
                                      <p:cBhvr>
                                        <p:cTn id="23" dur="500"/>
                                        <p:tgtEl>
                                          <p:spTgt spid="84"/>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wipe(left)">
                                      <p:cBhvr>
                                        <p:cTn id="27" dur="500"/>
                                        <p:tgtEl>
                                          <p:spTgt spid="11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wipe(left)">
                                      <p:cBhvr>
                                        <p:cTn id="36" dur="500"/>
                                        <p:tgtEl>
                                          <p:spTgt spid="8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wipe(left)">
                                      <p:cBhvr>
                                        <p:cTn id="39" dur="500"/>
                                        <p:tgtEl>
                                          <p:spTgt spid="86"/>
                                        </p:tgtEl>
                                      </p:cBhvr>
                                    </p:animEffect>
                                  </p:childTnLst>
                                </p:cTn>
                              </p:par>
                            </p:childTnLst>
                          </p:cTn>
                        </p:par>
                        <p:par>
                          <p:cTn id="40" fill="hold">
                            <p:stCondLst>
                              <p:cond delay="2500"/>
                            </p:stCondLst>
                            <p:childTnLst>
                              <p:par>
                                <p:cTn id="41" presetID="22" presetClass="entr" presetSubtype="8" fill="hold" nodeType="afterEffect">
                                  <p:stCondLst>
                                    <p:cond delay="0"/>
                                  </p:stCondLst>
                                  <p:childTnLst>
                                    <p:set>
                                      <p:cBhvr>
                                        <p:cTn id="42" dur="1" fill="hold">
                                          <p:stCondLst>
                                            <p:cond delay="0"/>
                                          </p:stCondLst>
                                        </p:cTn>
                                        <p:tgtEl>
                                          <p:spTgt spid="119"/>
                                        </p:tgtEl>
                                        <p:attrNameLst>
                                          <p:attrName>style.visibility</p:attrName>
                                        </p:attrNameLst>
                                      </p:cBhvr>
                                      <p:to>
                                        <p:strVal val="visible"/>
                                      </p:to>
                                    </p:set>
                                    <p:animEffect transition="in" filter="wipe(left)">
                                      <p:cBhvr>
                                        <p:cTn id="43" dur="500"/>
                                        <p:tgtEl>
                                          <p:spTgt spid="119"/>
                                        </p:tgtEl>
                                      </p:cBhvr>
                                    </p:animEffect>
                                  </p:childTnLst>
                                </p:cTn>
                              </p:par>
                            </p:childTnLst>
                          </p:cTn>
                        </p:par>
                        <p:par>
                          <p:cTn id="44" fill="hold">
                            <p:stCondLst>
                              <p:cond delay="3000"/>
                            </p:stCondLst>
                            <p:childTnLst>
                              <p:par>
                                <p:cTn id="45" presetID="53" presetClass="entr" presetSubtype="16"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fltVal val="0"/>
                                          </p:val>
                                        </p:tav>
                                        <p:tav tm="100000">
                                          <p:val>
                                            <p:strVal val="#ppt_w"/>
                                          </p:val>
                                        </p:tav>
                                      </p:tavLst>
                                    </p:anim>
                                    <p:anim calcmode="lin" valueType="num">
                                      <p:cBhvr>
                                        <p:cTn id="48" dur="500" fill="hold"/>
                                        <p:tgtEl>
                                          <p:spTgt spid="4"/>
                                        </p:tgtEl>
                                        <p:attrNameLst>
                                          <p:attrName>ppt_h</p:attrName>
                                        </p:attrNameLst>
                                      </p:cBhvr>
                                      <p:tavLst>
                                        <p:tav tm="0">
                                          <p:val>
                                            <p:fltVal val="0"/>
                                          </p:val>
                                        </p:tav>
                                        <p:tav tm="100000">
                                          <p:val>
                                            <p:strVal val="#ppt_h"/>
                                          </p:val>
                                        </p:tav>
                                      </p:tavLst>
                                    </p:anim>
                                    <p:animEffect transition="in" filter="fade">
                                      <p:cBhvr>
                                        <p:cTn id="49" dur="500"/>
                                        <p:tgtEl>
                                          <p:spTgt spid="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wipe(left)">
                                      <p:cBhvr>
                                        <p:cTn id="52" dur="500"/>
                                        <p:tgtEl>
                                          <p:spTgt spid="89"/>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wipe(left)">
                                      <p:cBhvr>
                                        <p:cTn id="55" dur="500"/>
                                        <p:tgtEl>
                                          <p:spTgt spid="88"/>
                                        </p:tgtEl>
                                      </p:cBhvr>
                                    </p:animEffect>
                                  </p:childTnLst>
                                </p:cTn>
                              </p:par>
                            </p:childTnLst>
                          </p:cTn>
                        </p:par>
                        <p:par>
                          <p:cTn id="56" fill="hold">
                            <p:stCondLst>
                              <p:cond delay="3500"/>
                            </p:stCondLst>
                            <p:childTnLst>
                              <p:par>
                                <p:cTn id="57" presetID="22" presetClass="entr" presetSubtype="8" fill="hold"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left)">
                                      <p:cBhvr>
                                        <p:cTn id="59" dur="500"/>
                                        <p:tgtEl>
                                          <p:spTgt spid="97"/>
                                        </p:tgtEl>
                                      </p:cBhvr>
                                    </p:animEffect>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p:cTn id="63" dur="500" fill="hold"/>
                                        <p:tgtEl>
                                          <p:spTgt spid="5"/>
                                        </p:tgtEl>
                                        <p:attrNameLst>
                                          <p:attrName>ppt_w</p:attrName>
                                        </p:attrNameLst>
                                      </p:cBhvr>
                                      <p:tavLst>
                                        <p:tav tm="0">
                                          <p:val>
                                            <p:fltVal val="0"/>
                                          </p:val>
                                        </p:tav>
                                        <p:tav tm="100000">
                                          <p:val>
                                            <p:strVal val="#ppt_w"/>
                                          </p:val>
                                        </p:tav>
                                      </p:tavLst>
                                    </p:anim>
                                    <p:anim calcmode="lin" valueType="num">
                                      <p:cBhvr>
                                        <p:cTn id="64" dur="500" fill="hold"/>
                                        <p:tgtEl>
                                          <p:spTgt spid="5"/>
                                        </p:tgtEl>
                                        <p:attrNameLst>
                                          <p:attrName>ppt_h</p:attrName>
                                        </p:attrNameLst>
                                      </p:cBhvr>
                                      <p:tavLst>
                                        <p:tav tm="0">
                                          <p:val>
                                            <p:fltVal val="0"/>
                                          </p:val>
                                        </p:tav>
                                        <p:tav tm="100000">
                                          <p:val>
                                            <p:strVal val="#ppt_h"/>
                                          </p:val>
                                        </p:tav>
                                      </p:tavLst>
                                    </p:anim>
                                    <p:animEffect transition="in" filter="fade">
                                      <p:cBhvr>
                                        <p:cTn id="65" dur="500"/>
                                        <p:tgtEl>
                                          <p:spTgt spid="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wipe(left)">
                                      <p:cBhvr>
                                        <p:cTn id="68" dur="500"/>
                                        <p:tgtEl>
                                          <p:spTgt spid="91"/>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wipe(left)">
                                      <p:cBhvr>
                                        <p:cTn id="71" dur="500"/>
                                        <p:tgtEl>
                                          <p:spTgt spid="90"/>
                                        </p:tgtEl>
                                      </p:cBhvr>
                                    </p:animEffect>
                                  </p:childTnLst>
                                </p:cTn>
                              </p:par>
                            </p:childTnLst>
                          </p:cTn>
                        </p:par>
                        <p:par>
                          <p:cTn id="72" fill="hold">
                            <p:stCondLst>
                              <p:cond delay="4500"/>
                            </p:stCondLst>
                            <p:childTnLst>
                              <p:par>
                                <p:cTn id="73" presetID="22" presetClass="entr" presetSubtype="4" fill="hold" nodeType="after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wipe(down)">
                                      <p:cBhvr>
                                        <p:cTn id="75" dur="500"/>
                                        <p:tgtEl>
                                          <p:spTgt spid="112"/>
                                        </p:tgtEl>
                                      </p:cBhvr>
                                    </p:animEffect>
                                  </p:childTnLst>
                                </p:cTn>
                              </p:par>
                            </p:childTnLst>
                          </p:cTn>
                        </p:par>
                        <p:par>
                          <p:cTn id="76" fill="hold">
                            <p:stCondLst>
                              <p:cond delay="5000"/>
                            </p:stCondLst>
                            <p:childTnLst>
                              <p:par>
                                <p:cTn id="77" presetID="53" presetClass="entr" presetSubtype="16" fill="hold" nodeType="after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500" fill="hold"/>
                                        <p:tgtEl>
                                          <p:spTgt spid="6"/>
                                        </p:tgtEl>
                                        <p:attrNameLst>
                                          <p:attrName>ppt_w</p:attrName>
                                        </p:attrNameLst>
                                      </p:cBhvr>
                                      <p:tavLst>
                                        <p:tav tm="0">
                                          <p:val>
                                            <p:fltVal val="0"/>
                                          </p:val>
                                        </p:tav>
                                        <p:tav tm="100000">
                                          <p:val>
                                            <p:strVal val="#ppt_w"/>
                                          </p:val>
                                        </p:tav>
                                      </p:tavLst>
                                    </p:anim>
                                    <p:anim calcmode="lin" valueType="num">
                                      <p:cBhvr>
                                        <p:cTn id="80" dur="500" fill="hold"/>
                                        <p:tgtEl>
                                          <p:spTgt spid="6"/>
                                        </p:tgtEl>
                                        <p:attrNameLst>
                                          <p:attrName>ppt_h</p:attrName>
                                        </p:attrNameLst>
                                      </p:cBhvr>
                                      <p:tavLst>
                                        <p:tav tm="0">
                                          <p:val>
                                            <p:fltVal val="0"/>
                                          </p:val>
                                        </p:tav>
                                        <p:tav tm="100000">
                                          <p:val>
                                            <p:strVal val="#ppt_h"/>
                                          </p:val>
                                        </p:tav>
                                      </p:tavLst>
                                    </p:anim>
                                    <p:animEffect transition="in" filter="fade">
                                      <p:cBhvr>
                                        <p:cTn id="81" dur="500"/>
                                        <p:tgtEl>
                                          <p:spTgt spid="6"/>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93"/>
                                        </p:tgtEl>
                                        <p:attrNameLst>
                                          <p:attrName>style.visibility</p:attrName>
                                        </p:attrNameLst>
                                      </p:cBhvr>
                                      <p:to>
                                        <p:strVal val="visible"/>
                                      </p:to>
                                    </p:set>
                                    <p:animEffect transition="in" filter="wipe(left)">
                                      <p:cBhvr>
                                        <p:cTn id="84" dur="500"/>
                                        <p:tgtEl>
                                          <p:spTgt spid="93"/>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Effect transition="in" filter="wipe(left)">
                                      <p:cBhvr>
                                        <p:cTn id="87" dur="500"/>
                                        <p:tgtEl>
                                          <p:spTgt spid="92"/>
                                        </p:tgtEl>
                                      </p:cBhvr>
                                    </p:animEffect>
                                  </p:childTnLst>
                                </p:cTn>
                              </p:par>
                            </p:childTnLst>
                          </p:cTn>
                        </p:par>
                        <p:par>
                          <p:cTn id="88" fill="hold">
                            <p:stCondLst>
                              <p:cond delay="5500"/>
                            </p:stCondLst>
                            <p:childTnLst>
                              <p:par>
                                <p:cTn id="89" presetID="22" presetClass="entr" presetSubtype="4" fill="hold" nodeType="after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wipe(down)">
                                      <p:cBhvr>
                                        <p:cTn id="91" dur="500"/>
                                        <p:tgtEl>
                                          <p:spTgt spid="123"/>
                                        </p:tgtEl>
                                      </p:cBhvr>
                                    </p:animEffect>
                                  </p:childTnLst>
                                </p:cTn>
                              </p:par>
                            </p:childTnLst>
                          </p:cTn>
                        </p:par>
                        <p:par>
                          <p:cTn id="92" fill="hold">
                            <p:stCondLst>
                              <p:cond delay="6000"/>
                            </p:stCondLst>
                            <p:childTnLst>
                              <p:par>
                                <p:cTn id="93" presetID="53" presetClass="entr" presetSubtype="16" fill="hold" nodeType="afterEffect">
                                  <p:stCondLst>
                                    <p:cond delay="0"/>
                                  </p:stCondLst>
                                  <p:childTnLst>
                                    <p:set>
                                      <p:cBhvr>
                                        <p:cTn id="94" dur="1" fill="hold">
                                          <p:stCondLst>
                                            <p:cond delay="0"/>
                                          </p:stCondLst>
                                        </p:cTn>
                                        <p:tgtEl>
                                          <p:spTgt spid="7"/>
                                        </p:tgtEl>
                                        <p:attrNameLst>
                                          <p:attrName>style.visibility</p:attrName>
                                        </p:attrNameLst>
                                      </p:cBhvr>
                                      <p:to>
                                        <p:strVal val="visible"/>
                                      </p:to>
                                    </p:set>
                                    <p:anim calcmode="lin" valueType="num">
                                      <p:cBhvr>
                                        <p:cTn id="95" dur="500" fill="hold"/>
                                        <p:tgtEl>
                                          <p:spTgt spid="7"/>
                                        </p:tgtEl>
                                        <p:attrNameLst>
                                          <p:attrName>ppt_w</p:attrName>
                                        </p:attrNameLst>
                                      </p:cBhvr>
                                      <p:tavLst>
                                        <p:tav tm="0">
                                          <p:val>
                                            <p:fltVal val="0"/>
                                          </p:val>
                                        </p:tav>
                                        <p:tav tm="100000">
                                          <p:val>
                                            <p:strVal val="#ppt_w"/>
                                          </p:val>
                                        </p:tav>
                                      </p:tavLst>
                                    </p:anim>
                                    <p:anim calcmode="lin" valueType="num">
                                      <p:cBhvr>
                                        <p:cTn id="96" dur="500" fill="hold"/>
                                        <p:tgtEl>
                                          <p:spTgt spid="7"/>
                                        </p:tgtEl>
                                        <p:attrNameLst>
                                          <p:attrName>ppt_h</p:attrName>
                                        </p:attrNameLst>
                                      </p:cBhvr>
                                      <p:tavLst>
                                        <p:tav tm="0">
                                          <p:val>
                                            <p:fltVal val="0"/>
                                          </p:val>
                                        </p:tav>
                                        <p:tav tm="100000">
                                          <p:val>
                                            <p:strVal val="#ppt_h"/>
                                          </p:val>
                                        </p:tav>
                                      </p:tavLst>
                                    </p:anim>
                                    <p:animEffect transition="in" filter="fade">
                                      <p:cBhvr>
                                        <p:cTn id="97" dur="500"/>
                                        <p:tgtEl>
                                          <p:spTgt spid="7"/>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95"/>
                                        </p:tgtEl>
                                        <p:attrNameLst>
                                          <p:attrName>style.visibility</p:attrName>
                                        </p:attrNameLst>
                                      </p:cBhvr>
                                      <p:to>
                                        <p:strVal val="visible"/>
                                      </p:to>
                                    </p:set>
                                    <p:animEffect transition="in" filter="wipe(left)">
                                      <p:cBhvr>
                                        <p:cTn id="100" dur="500"/>
                                        <p:tgtEl>
                                          <p:spTgt spid="95"/>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94"/>
                                        </p:tgtEl>
                                        <p:attrNameLst>
                                          <p:attrName>style.visibility</p:attrName>
                                        </p:attrNameLst>
                                      </p:cBhvr>
                                      <p:to>
                                        <p:strVal val="visible"/>
                                      </p:to>
                                    </p:set>
                                    <p:animEffect transition="in" filter="wipe(left)">
                                      <p:cBhvr>
                                        <p:cTn id="103" dur="500"/>
                                        <p:tgtEl>
                                          <p:spTgt spid="94"/>
                                        </p:tgtEl>
                                      </p:cBhvr>
                                    </p:animEffect>
                                  </p:childTnLst>
                                </p:cTn>
                              </p:par>
                            </p:childTnLst>
                          </p:cTn>
                        </p:par>
                        <p:par>
                          <p:cTn id="104" fill="hold">
                            <p:stCondLst>
                              <p:cond delay="6500"/>
                            </p:stCondLst>
                            <p:childTnLst>
                              <p:par>
                                <p:cTn id="105" presetID="22" presetClass="entr" presetSubtype="8" fill="hold" nodeType="afterEffect">
                                  <p:stCondLst>
                                    <p:cond delay="0"/>
                                  </p:stCondLst>
                                  <p:childTnLst>
                                    <p:set>
                                      <p:cBhvr>
                                        <p:cTn id="106" dur="1" fill="hold">
                                          <p:stCondLst>
                                            <p:cond delay="0"/>
                                          </p:stCondLst>
                                        </p:cTn>
                                        <p:tgtEl>
                                          <p:spTgt spid="128"/>
                                        </p:tgtEl>
                                        <p:attrNameLst>
                                          <p:attrName>style.visibility</p:attrName>
                                        </p:attrNameLst>
                                      </p:cBhvr>
                                      <p:to>
                                        <p:strVal val="visible"/>
                                      </p:to>
                                    </p:set>
                                    <p:animEffect transition="in" filter="wipe(left)">
                                      <p:cBhvr>
                                        <p:cTn id="107" dur="500"/>
                                        <p:tgtEl>
                                          <p:spTgt spid="128"/>
                                        </p:tgtEl>
                                      </p:cBhvr>
                                    </p:animEffect>
                                  </p:childTnLst>
                                </p:cTn>
                              </p:par>
                            </p:childTnLst>
                          </p:cTn>
                        </p:par>
                        <p:par>
                          <p:cTn id="108" fill="hold">
                            <p:stCondLst>
                              <p:cond delay="7000"/>
                            </p:stCondLst>
                            <p:childTnLst>
                              <p:par>
                                <p:cTn id="109" presetID="53" presetClass="entr" presetSubtype="16" fill="hold" nodeType="after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p:cTn id="111" dur="500" fill="hold"/>
                                        <p:tgtEl>
                                          <p:spTgt spid="10"/>
                                        </p:tgtEl>
                                        <p:attrNameLst>
                                          <p:attrName>ppt_w</p:attrName>
                                        </p:attrNameLst>
                                      </p:cBhvr>
                                      <p:tavLst>
                                        <p:tav tm="0">
                                          <p:val>
                                            <p:fltVal val="0"/>
                                          </p:val>
                                        </p:tav>
                                        <p:tav tm="100000">
                                          <p:val>
                                            <p:strVal val="#ppt_w"/>
                                          </p:val>
                                        </p:tav>
                                      </p:tavLst>
                                    </p:anim>
                                    <p:anim calcmode="lin" valueType="num">
                                      <p:cBhvr>
                                        <p:cTn id="112" dur="500" fill="hold"/>
                                        <p:tgtEl>
                                          <p:spTgt spid="10"/>
                                        </p:tgtEl>
                                        <p:attrNameLst>
                                          <p:attrName>ppt_h</p:attrName>
                                        </p:attrNameLst>
                                      </p:cBhvr>
                                      <p:tavLst>
                                        <p:tav tm="0">
                                          <p:val>
                                            <p:fltVal val="0"/>
                                          </p:val>
                                        </p:tav>
                                        <p:tav tm="100000">
                                          <p:val>
                                            <p:strVal val="#ppt_h"/>
                                          </p:val>
                                        </p:tav>
                                      </p:tavLst>
                                    </p:anim>
                                    <p:animEffect transition="in" filter="fade">
                                      <p:cBhvr>
                                        <p:cTn id="113" dur="500"/>
                                        <p:tgtEl>
                                          <p:spTgt spid="10"/>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wipe(left)">
                                      <p:cBhvr>
                                        <p:cTn id="116" dur="500"/>
                                        <p:tgtEl>
                                          <p:spTgt spid="111"/>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96"/>
                                        </p:tgtEl>
                                        <p:attrNameLst>
                                          <p:attrName>style.visibility</p:attrName>
                                        </p:attrNameLst>
                                      </p:cBhvr>
                                      <p:to>
                                        <p:strVal val="visible"/>
                                      </p:to>
                                    </p:set>
                                    <p:animEffect transition="in" filter="wipe(left)">
                                      <p:cBhvr>
                                        <p:cTn id="119" dur="500"/>
                                        <p:tgtEl>
                                          <p:spTgt spid="96"/>
                                        </p:tgtEl>
                                      </p:cBhvr>
                                    </p:animEffect>
                                  </p:childTnLst>
                                </p:cTn>
                              </p:par>
                            </p:childTnLst>
                          </p:cTn>
                        </p:par>
                        <p:par>
                          <p:cTn id="120" fill="hold">
                            <p:stCondLst>
                              <p:cond delay="7500"/>
                            </p:stCondLst>
                            <p:childTnLst>
                              <p:par>
                                <p:cTn id="121" presetID="22" presetClass="entr" presetSubtype="8" fill="hold" nodeType="after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wipe(left)">
                                      <p:cBhvr>
                                        <p:cTn id="123" dur="500"/>
                                        <p:tgtEl>
                                          <p:spTgt spid="104"/>
                                        </p:tgtEl>
                                      </p:cBhvr>
                                    </p:animEffect>
                                  </p:childTnLst>
                                </p:cTn>
                              </p:par>
                            </p:childTnLst>
                          </p:cTn>
                        </p:par>
                        <p:par>
                          <p:cTn id="124" fill="hold">
                            <p:stCondLst>
                              <p:cond delay="8000"/>
                            </p:stCondLst>
                            <p:childTnLst>
                              <p:par>
                                <p:cTn id="125" presetID="10" presetClass="entr" presetSubtype="0" fill="hold" grpId="0" nodeType="afterEffect">
                                  <p:stCondLst>
                                    <p:cond delay="0"/>
                                  </p:stCondLst>
                                  <p:childTnLst>
                                    <p:set>
                                      <p:cBhvr>
                                        <p:cTn id="126" dur="1" fill="hold">
                                          <p:stCondLst>
                                            <p:cond delay="0"/>
                                          </p:stCondLst>
                                        </p:cTn>
                                        <p:tgtEl>
                                          <p:spTgt spid="110"/>
                                        </p:tgtEl>
                                        <p:attrNameLst>
                                          <p:attrName>style.visibility</p:attrName>
                                        </p:attrNameLst>
                                      </p:cBhvr>
                                      <p:to>
                                        <p:strVal val="visible"/>
                                      </p:to>
                                    </p:set>
                                    <p:animEffect transition="in" filter="fade">
                                      <p:cBhvr>
                                        <p:cTn id="12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52" grpId="0"/>
      <p:bldP spid="84" grpId="0"/>
      <p:bldP spid="85" grpId="0"/>
      <p:bldP spid="86" grpId="0"/>
      <p:bldP spid="87" grpId="0"/>
      <p:bldP spid="88" grpId="0"/>
      <p:bldP spid="89" grpId="0"/>
      <p:bldP spid="90" grpId="0"/>
      <p:bldP spid="91" grpId="0"/>
      <p:bldP spid="92" grpId="0"/>
      <p:bldP spid="93" grpId="0"/>
      <p:bldP spid="94" grpId="0"/>
      <p:bldP spid="95" grpId="0"/>
      <p:bldP spid="96" grpId="0"/>
      <p:bldP spid="1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79229" y="3064540"/>
            <a:ext cx="50624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图片占位符 9"/>
          <p:cNvPicPr>
            <a:picLocks noChangeAspect="1"/>
          </p:cNvPicPr>
          <p:nvPr/>
        </p:nvPicPr>
        <p:blipFill>
          <a:blip r:embed="rId3" cstate="print">
            <a:extLst>
              <a:ext uri="{28A0092B-C50C-407E-A947-70E740481C1C}">
                <a14:useLocalDpi xmlns:a14="http://schemas.microsoft.com/office/drawing/2010/main" val="0"/>
              </a:ext>
            </a:extLst>
          </a:blip>
          <a:srcRect l="18750" r="18750"/>
          <a:stretch>
            <a:fillRect/>
          </a:stretch>
        </p:blipFill>
        <p:spPr>
          <a:xfrm>
            <a:off x="4846977" y="1815516"/>
            <a:ext cx="2498048" cy="2498048"/>
          </a:xfrm>
          <a:custGeom>
            <a:avLst/>
            <a:gdLst>
              <a:gd name="connsiteX0" fmla="*/ 897241 w 4999205"/>
              <a:gd name="connsiteY0" fmla="*/ 349012 h 2498048"/>
              <a:gd name="connsiteX1" fmla="*/ 1794482 w 4999205"/>
              <a:gd name="connsiteY1" fmla="*/ 1246253 h 2498048"/>
              <a:gd name="connsiteX2" fmla="*/ 897241 w 4999205"/>
              <a:gd name="connsiteY2" fmla="*/ 2143494 h 2498048"/>
              <a:gd name="connsiteX3" fmla="*/ 0 w 4999205"/>
              <a:gd name="connsiteY3" fmla="*/ 1246253 h 2498048"/>
              <a:gd name="connsiteX4" fmla="*/ 897241 w 4999205"/>
              <a:gd name="connsiteY4" fmla="*/ 349012 h 2498048"/>
              <a:gd name="connsiteX5" fmla="*/ 3750181 w 4999205"/>
              <a:gd name="connsiteY5" fmla="*/ 0 h 2498048"/>
              <a:gd name="connsiteX6" fmla="*/ 4277993 w 4999205"/>
              <a:gd name="connsiteY6" fmla="*/ 218627 h 2498048"/>
              <a:gd name="connsiteX7" fmla="*/ 4780578 w 4999205"/>
              <a:gd name="connsiteY7" fmla="*/ 721212 h 2498048"/>
              <a:gd name="connsiteX8" fmla="*/ 4780578 w 4999205"/>
              <a:gd name="connsiteY8" fmla="*/ 1776836 h 2498048"/>
              <a:gd name="connsiteX9" fmla="*/ 4277993 w 4999205"/>
              <a:gd name="connsiteY9" fmla="*/ 2279421 h 2498048"/>
              <a:gd name="connsiteX10" fmla="*/ 3222369 w 4999205"/>
              <a:gd name="connsiteY10" fmla="*/ 2279421 h 2498048"/>
              <a:gd name="connsiteX11" fmla="*/ 2719785 w 4999205"/>
              <a:gd name="connsiteY11" fmla="*/ 1776836 h 2498048"/>
              <a:gd name="connsiteX12" fmla="*/ 2719785 w 4999205"/>
              <a:gd name="connsiteY12" fmla="*/ 721212 h 2498048"/>
              <a:gd name="connsiteX13" fmla="*/ 3222369 w 4999205"/>
              <a:gd name="connsiteY13" fmla="*/ 218627 h 2498048"/>
              <a:gd name="connsiteX14" fmla="*/ 3750181 w 4999205"/>
              <a:gd name="connsiteY14" fmla="*/ 0 h 2498048"/>
              <a:gd name="connsiteX0-1" fmla="*/ 24941 w 5024146"/>
              <a:gd name="connsiteY0-2" fmla="*/ 1246253 h 2498048"/>
              <a:gd name="connsiteX1-3" fmla="*/ 1819423 w 5024146"/>
              <a:gd name="connsiteY1-4" fmla="*/ 1246253 h 2498048"/>
              <a:gd name="connsiteX2-5" fmla="*/ 922182 w 5024146"/>
              <a:gd name="connsiteY2-6" fmla="*/ 2143494 h 2498048"/>
              <a:gd name="connsiteX3-7" fmla="*/ 24941 w 5024146"/>
              <a:gd name="connsiteY3-8" fmla="*/ 1246253 h 2498048"/>
              <a:gd name="connsiteX4-9" fmla="*/ 3775122 w 5024146"/>
              <a:gd name="connsiteY4-10" fmla="*/ 0 h 2498048"/>
              <a:gd name="connsiteX5-11" fmla="*/ 4302934 w 5024146"/>
              <a:gd name="connsiteY5-12" fmla="*/ 218627 h 2498048"/>
              <a:gd name="connsiteX6-13" fmla="*/ 4805519 w 5024146"/>
              <a:gd name="connsiteY6-14" fmla="*/ 721212 h 2498048"/>
              <a:gd name="connsiteX7-15" fmla="*/ 4805519 w 5024146"/>
              <a:gd name="connsiteY7-16" fmla="*/ 1776836 h 2498048"/>
              <a:gd name="connsiteX8-17" fmla="*/ 4302934 w 5024146"/>
              <a:gd name="connsiteY8-18" fmla="*/ 2279421 h 2498048"/>
              <a:gd name="connsiteX9-19" fmla="*/ 3247310 w 5024146"/>
              <a:gd name="connsiteY9-20" fmla="*/ 2279421 h 2498048"/>
              <a:gd name="connsiteX10-21" fmla="*/ 2744726 w 5024146"/>
              <a:gd name="connsiteY10-22" fmla="*/ 1776836 h 2498048"/>
              <a:gd name="connsiteX11-23" fmla="*/ 2744726 w 5024146"/>
              <a:gd name="connsiteY11-24" fmla="*/ 721212 h 2498048"/>
              <a:gd name="connsiteX12-25" fmla="*/ 3247310 w 5024146"/>
              <a:gd name="connsiteY12-26" fmla="*/ 218627 h 2498048"/>
              <a:gd name="connsiteX13-27" fmla="*/ 3775122 w 5024146"/>
              <a:gd name="connsiteY13-28" fmla="*/ 0 h 2498048"/>
              <a:gd name="connsiteX0-29" fmla="*/ 24941 w 5024146"/>
              <a:gd name="connsiteY0-30" fmla="*/ 1246253 h 2498048"/>
              <a:gd name="connsiteX1-31" fmla="*/ 922182 w 5024146"/>
              <a:gd name="connsiteY1-32" fmla="*/ 2143494 h 2498048"/>
              <a:gd name="connsiteX2-33" fmla="*/ 24941 w 5024146"/>
              <a:gd name="connsiteY2-34" fmla="*/ 1246253 h 2498048"/>
              <a:gd name="connsiteX3-35" fmla="*/ 3775122 w 5024146"/>
              <a:gd name="connsiteY3-36" fmla="*/ 0 h 2498048"/>
              <a:gd name="connsiteX4-37" fmla="*/ 4302934 w 5024146"/>
              <a:gd name="connsiteY4-38" fmla="*/ 218627 h 2498048"/>
              <a:gd name="connsiteX5-39" fmla="*/ 4805519 w 5024146"/>
              <a:gd name="connsiteY5-40" fmla="*/ 721212 h 2498048"/>
              <a:gd name="connsiteX6-41" fmla="*/ 4805519 w 5024146"/>
              <a:gd name="connsiteY6-42" fmla="*/ 1776836 h 2498048"/>
              <a:gd name="connsiteX7-43" fmla="*/ 4302934 w 5024146"/>
              <a:gd name="connsiteY7-44" fmla="*/ 2279421 h 2498048"/>
              <a:gd name="connsiteX8-45" fmla="*/ 3247310 w 5024146"/>
              <a:gd name="connsiteY8-46" fmla="*/ 2279421 h 2498048"/>
              <a:gd name="connsiteX9-47" fmla="*/ 2744726 w 5024146"/>
              <a:gd name="connsiteY9-48" fmla="*/ 1776836 h 2498048"/>
              <a:gd name="connsiteX10-49" fmla="*/ 2744726 w 5024146"/>
              <a:gd name="connsiteY10-50" fmla="*/ 721212 h 2498048"/>
              <a:gd name="connsiteX11-51" fmla="*/ 3247310 w 5024146"/>
              <a:gd name="connsiteY11-52" fmla="*/ 218627 h 2498048"/>
              <a:gd name="connsiteX12-53" fmla="*/ 3775122 w 5024146"/>
              <a:gd name="connsiteY12-54" fmla="*/ 0 h 2498048"/>
              <a:gd name="connsiteX0-55" fmla="*/ 1249024 w 2498048"/>
              <a:gd name="connsiteY0-56" fmla="*/ 0 h 2498048"/>
              <a:gd name="connsiteX1-57" fmla="*/ 1776836 w 2498048"/>
              <a:gd name="connsiteY1-58" fmla="*/ 218627 h 2498048"/>
              <a:gd name="connsiteX2-59" fmla="*/ 2279421 w 2498048"/>
              <a:gd name="connsiteY2-60" fmla="*/ 721212 h 2498048"/>
              <a:gd name="connsiteX3-61" fmla="*/ 2279421 w 2498048"/>
              <a:gd name="connsiteY3-62" fmla="*/ 1776836 h 2498048"/>
              <a:gd name="connsiteX4-63" fmla="*/ 1776836 w 2498048"/>
              <a:gd name="connsiteY4-64" fmla="*/ 2279421 h 2498048"/>
              <a:gd name="connsiteX5-65" fmla="*/ 721212 w 2498048"/>
              <a:gd name="connsiteY5-66" fmla="*/ 2279421 h 2498048"/>
              <a:gd name="connsiteX6-67" fmla="*/ 218628 w 2498048"/>
              <a:gd name="connsiteY6-68" fmla="*/ 1776836 h 2498048"/>
              <a:gd name="connsiteX7-69" fmla="*/ 218628 w 2498048"/>
              <a:gd name="connsiteY7-70" fmla="*/ 721212 h 2498048"/>
              <a:gd name="connsiteX8-71" fmla="*/ 721212 w 2498048"/>
              <a:gd name="connsiteY8-72" fmla="*/ 218627 h 2498048"/>
              <a:gd name="connsiteX9-73" fmla="*/ 1249024 w 2498048"/>
              <a:gd name="connsiteY9-74" fmla="*/ 0 h 2498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498048" h="2498048">
                <a:moveTo>
                  <a:pt x="1249024" y="0"/>
                </a:moveTo>
                <a:cubicBezTo>
                  <a:pt x="1440055" y="0"/>
                  <a:pt x="1631085" y="72876"/>
                  <a:pt x="1776836" y="218627"/>
                </a:cubicBezTo>
                <a:lnTo>
                  <a:pt x="2279421" y="721212"/>
                </a:lnTo>
                <a:cubicBezTo>
                  <a:pt x="2570924" y="1012715"/>
                  <a:pt x="2570924" y="1485334"/>
                  <a:pt x="2279421" y="1776836"/>
                </a:cubicBezTo>
                <a:lnTo>
                  <a:pt x="1776836" y="2279421"/>
                </a:lnTo>
                <a:cubicBezTo>
                  <a:pt x="1485334" y="2570924"/>
                  <a:pt x="1012715" y="2570924"/>
                  <a:pt x="721212" y="2279421"/>
                </a:cubicBezTo>
                <a:lnTo>
                  <a:pt x="218628" y="1776836"/>
                </a:lnTo>
                <a:cubicBezTo>
                  <a:pt x="-72875" y="1485334"/>
                  <a:pt x="-72875" y="1012715"/>
                  <a:pt x="218628" y="721212"/>
                </a:cubicBezTo>
                <a:lnTo>
                  <a:pt x="721212" y="218627"/>
                </a:lnTo>
                <a:cubicBezTo>
                  <a:pt x="866963" y="72876"/>
                  <a:pt x="1057994" y="0"/>
                  <a:pt x="1249024" y="0"/>
                </a:cubicBezTo>
                <a:close/>
              </a:path>
            </a:pathLst>
          </a:custGeom>
          <a:pattFill prst="pct5">
            <a:fgClr>
              <a:schemeClr val="tx1"/>
            </a:fgClr>
            <a:bgClr>
              <a:schemeClr val="bg1">
                <a:lumMod val="85000"/>
              </a:schemeClr>
            </a:bgClr>
          </a:pattFill>
          <a:effectLst>
            <a:outerShdw blurRad="127000" dir="5400000" algn="t" rotWithShape="0">
              <a:schemeClr val="bg1">
                <a:alpha val="50000"/>
              </a:schemeClr>
            </a:outerShdw>
          </a:effectLst>
        </p:spPr>
      </p:pic>
      <p:sp>
        <p:nvSpPr>
          <p:cNvPr id="5" name="Rounded Rectangle 4"/>
          <p:cNvSpPr/>
          <p:nvPr/>
        </p:nvSpPr>
        <p:spPr>
          <a:xfrm rot="2700000">
            <a:off x="5462681" y="2431222"/>
            <a:ext cx="1266640" cy="1266636"/>
          </a:xfrm>
          <a:prstGeom prst="roundRect">
            <a:avLst>
              <a:gd name="adj" fmla="val 34663"/>
            </a:avLst>
          </a:prstGeom>
          <a:solidFill>
            <a:srgbClr val="141158"/>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3200" b="1" dirty="0">
              <a:solidFill>
                <a:srgbClr val="FFFF00"/>
              </a:solidFill>
            </a:endParaRPr>
          </a:p>
        </p:txBody>
      </p:sp>
      <p:sp>
        <p:nvSpPr>
          <p:cNvPr id="11" name="Rectangle 10"/>
          <p:cNvSpPr/>
          <p:nvPr/>
        </p:nvSpPr>
        <p:spPr>
          <a:xfrm>
            <a:off x="5663031" y="2679821"/>
            <a:ext cx="8659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sz="4400" b="1" dirty="0">
                <a:solidFill>
                  <a:srgbClr val="FFFF00"/>
                </a:solidFill>
                <a:latin typeface="+mn-ea"/>
              </a:rPr>
              <a:t>CP</a:t>
            </a:r>
          </a:p>
        </p:txBody>
      </p:sp>
      <p:sp>
        <p:nvSpPr>
          <p:cNvPr id="6" name="Rounded Rectangle 5"/>
          <p:cNvSpPr/>
          <p:nvPr/>
        </p:nvSpPr>
        <p:spPr>
          <a:xfrm rot="2700000">
            <a:off x="2597755" y="2553357"/>
            <a:ext cx="1022368" cy="1022366"/>
          </a:xfrm>
          <a:prstGeom prst="roundRect">
            <a:avLst>
              <a:gd name="adj" fmla="val 34663"/>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rot="2700000">
            <a:off x="8571877" y="2553357"/>
            <a:ext cx="1022368" cy="1022366"/>
          </a:xfrm>
          <a:prstGeom prst="roundRect">
            <a:avLst>
              <a:gd name="adj" fmla="val 34663"/>
            </a:avLst>
          </a:prstGeom>
          <a:solidFill>
            <a:schemeClr val="bg1"/>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873137" y="2741375"/>
            <a:ext cx="4716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sz="3600" b="1" dirty="0">
                <a:solidFill>
                  <a:srgbClr val="141158"/>
                </a:solidFill>
                <a:latin typeface="+mn-ea"/>
              </a:rPr>
              <a:t>C</a:t>
            </a:r>
          </a:p>
        </p:txBody>
      </p:sp>
      <p:sp>
        <p:nvSpPr>
          <p:cNvPr id="13" name="Rectangle 12"/>
          <p:cNvSpPr/>
          <p:nvPr/>
        </p:nvSpPr>
        <p:spPr>
          <a:xfrm>
            <a:off x="8856076" y="2741375"/>
            <a:ext cx="4539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sz="3600" b="1" dirty="0">
                <a:solidFill>
                  <a:srgbClr val="141158"/>
                </a:solidFill>
                <a:latin typeface="+mn-ea"/>
              </a:rPr>
              <a:t>P</a:t>
            </a:r>
          </a:p>
        </p:txBody>
      </p:sp>
      <p:sp>
        <p:nvSpPr>
          <p:cNvPr id="21" name="文本占位符 20"/>
          <p:cNvSpPr>
            <a:spLocks noGrp="1"/>
          </p:cNvSpPr>
          <p:nvPr>
            <p:ph type="body" sz="quarter" idx="10"/>
          </p:nvPr>
        </p:nvSpPr>
        <p:spPr>
          <a:xfrm>
            <a:off x="3843866" y="581239"/>
            <a:ext cx="5012210" cy="439738"/>
          </a:xfrm>
        </p:spPr>
        <p:txBody>
          <a:bodyPr/>
          <a:lstStyle/>
          <a:p>
            <a:r>
              <a:rPr lang="zh-CN" altLang="en-US" dirty="0"/>
              <a:t>研究背景</a:t>
            </a:r>
            <a:r>
              <a:rPr lang="en-US" altLang="zh-CN" dirty="0"/>
              <a:t>—</a:t>
            </a:r>
            <a:r>
              <a:rPr lang="zh-CN" altLang="en-US" dirty="0"/>
              <a:t>钻研计算物理学！</a:t>
            </a:r>
          </a:p>
        </p:txBody>
      </p:sp>
      <p:sp>
        <p:nvSpPr>
          <p:cNvPr id="30" name="TextBox 8"/>
          <p:cNvSpPr txBox="1"/>
          <p:nvPr/>
        </p:nvSpPr>
        <p:spPr>
          <a:xfrm>
            <a:off x="2055607" y="3795157"/>
            <a:ext cx="21066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chemeClr val="tx1">
                    <a:lumMod val="75000"/>
                    <a:lumOff val="25000"/>
                  </a:schemeClr>
                </a:solidFill>
                <a:latin typeface="+mn-ea"/>
              </a:defRPr>
            </a:lvl1pPr>
          </a:lstStyle>
          <a:p>
            <a:pPr algn="ctr"/>
            <a:r>
              <a:rPr lang="en-US" altLang="zh-CN" sz="1800" dirty="0">
                <a:solidFill>
                  <a:srgbClr val="FFFF00"/>
                </a:solidFill>
              </a:rPr>
              <a:t>COMPUTATIONAL</a:t>
            </a:r>
          </a:p>
        </p:txBody>
      </p:sp>
      <p:sp>
        <p:nvSpPr>
          <p:cNvPr id="31" name="文本框 30"/>
          <p:cNvSpPr txBox="1"/>
          <p:nvPr/>
        </p:nvSpPr>
        <p:spPr>
          <a:xfrm>
            <a:off x="2002012" y="4187221"/>
            <a:ext cx="2194604" cy="341184"/>
          </a:xfrm>
          <a:prstGeom prst="rect">
            <a:avLst/>
          </a:prstGeom>
          <a:noFill/>
        </p:spPr>
        <p:txBody>
          <a:bodyPr wrap="square" rtlCol="0">
            <a:spAutoFit/>
          </a:bodyPr>
          <a:lstStyle/>
          <a:p>
            <a:pPr algn="just">
              <a:lnSpc>
                <a:spcPct val="150000"/>
              </a:lnSpc>
            </a:pPr>
            <a:r>
              <a:rPr lang="zh-CN" altLang="en-US" sz="1200" dirty="0">
                <a:solidFill>
                  <a:schemeClr val="bg1"/>
                </a:solidFill>
                <a:latin typeface="+mn-ea"/>
              </a:rPr>
              <a:t>计算机科学</a:t>
            </a:r>
            <a:r>
              <a:rPr lang="en-US" altLang="zh-CN" sz="1200" dirty="0">
                <a:solidFill>
                  <a:schemeClr val="bg1"/>
                </a:solidFill>
                <a:latin typeface="+mn-ea"/>
              </a:rPr>
              <a:t>——</a:t>
            </a:r>
            <a:r>
              <a:rPr lang="zh-CN" altLang="en-US" sz="1200" dirty="0">
                <a:solidFill>
                  <a:schemeClr val="bg1"/>
                </a:solidFill>
                <a:latin typeface="+mn-ea"/>
              </a:rPr>
              <a:t>我的业余爱好。</a:t>
            </a:r>
          </a:p>
        </p:txBody>
      </p:sp>
      <p:sp>
        <p:nvSpPr>
          <p:cNvPr id="32" name="TextBox 8"/>
          <p:cNvSpPr txBox="1"/>
          <p:nvPr/>
        </p:nvSpPr>
        <p:spPr>
          <a:xfrm>
            <a:off x="4947973" y="4395729"/>
            <a:ext cx="2334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solidFill>
                  <a:schemeClr val="tx1">
                    <a:lumMod val="75000"/>
                    <a:lumOff val="25000"/>
                  </a:schemeClr>
                </a:solidFill>
                <a:latin typeface="+mn-ea"/>
              </a:defRPr>
            </a:lvl1pPr>
          </a:lstStyle>
          <a:p>
            <a:pPr algn="ctr"/>
            <a:r>
              <a:rPr lang="zh-CN" altLang="en-US" sz="1800" dirty="0">
                <a:solidFill>
                  <a:srgbClr val="FFFF00"/>
                </a:solidFill>
              </a:rPr>
              <a:t>计算物理学</a:t>
            </a:r>
            <a:endParaRPr lang="en-US" altLang="zh-CN" sz="1800" dirty="0">
              <a:solidFill>
                <a:srgbClr val="FFFF00"/>
              </a:solidFill>
            </a:endParaRPr>
          </a:p>
        </p:txBody>
      </p:sp>
      <p:sp>
        <p:nvSpPr>
          <p:cNvPr id="33" name="文本框 32"/>
          <p:cNvSpPr txBox="1"/>
          <p:nvPr/>
        </p:nvSpPr>
        <p:spPr>
          <a:xfrm>
            <a:off x="4660992" y="4847226"/>
            <a:ext cx="2889267" cy="1449179"/>
          </a:xfrm>
          <a:prstGeom prst="rect">
            <a:avLst/>
          </a:prstGeom>
          <a:noFill/>
        </p:spPr>
        <p:txBody>
          <a:bodyPr wrap="square" rtlCol="0">
            <a:spAutoFit/>
          </a:bodyPr>
          <a:lstStyle/>
          <a:p>
            <a:pPr algn="ctr">
              <a:lnSpc>
                <a:spcPct val="150000"/>
              </a:lnSpc>
            </a:pPr>
            <a:r>
              <a:rPr lang="zh-CN" altLang="en-US" sz="1200" dirty="0">
                <a:solidFill>
                  <a:schemeClr val="bg1"/>
                </a:solidFill>
                <a:latin typeface="+mn-ea"/>
              </a:rPr>
              <a:t>是专门研究如何使用数值方法分析可以量化的物理学问题的学科。</a:t>
            </a:r>
            <a:endParaRPr lang="en-US" altLang="zh-CN" sz="1200" dirty="0">
              <a:solidFill>
                <a:schemeClr val="bg1"/>
              </a:solidFill>
              <a:latin typeface="+mn-ea"/>
            </a:endParaRPr>
          </a:p>
          <a:p>
            <a:pPr algn="ctr">
              <a:lnSpc>
                <a:spcPct val="150000"/>
              </a:lnSpc>
            </a:pPr>
            <a:r>
              <a:rPr lang="en-US" altLang="zh-CN" sz="1200" dirty="0">
                <a:solidFill>
                  <a:schemeClr val="bg1"/>
                </a:solidFill>
                <a:latin typeface="+mn-ea"/>
              </a:rPr>
              <a:t>——</a:t>
            </a:r>
            <a:r>
              <a:rPr lang="zh-CN" altLang="en-US" sz="1200" dirty="0">
                <a:solidFill>
                  <a:schemeClr val="bg1"/>
                </a:solidFill>
                <a:latin typeface="+mn-ea"/>
              </a:rPr>
              <a:t>弹弹堂的弹道轨迹反解方程的数值求解问题恰好就属于计算物理学处理的对象！</a:t>
            </a:r>
          </a:p>
        </p:txBody>
      </p:sp>
      <p:sp>
        <p:nvSpPr>
          <p:cNvPr id="34" name="TextBox 8"/>
          <p:cNvSpPr txBox="1"/>
          <p:nvPr/>
        </p:nvSpPr>
        <p:spPr>
          <a:xfrm>
            <a:off x="8541891" y="3795157"/>
            <a:ext cx="1082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chemeClr val="tx1">
                    <a:lumMod val="75000"/>
                    <a:lumOff val="25000"/>
                  </a:schemeClr>
                </a:solidFill>
                <a:latin typeface="+mn-ea"/>
              </a:defRPr>
            </a:lvl1pPr>
          </a:lstStyle>
          <a:p>
            <a:pPr algn="ctr"/>
            <a:r>
              <a:rPr lang="en-US" altLang="zh-CN" sz="1800" dirty="0">
                <a:solidFill>
                  <a:srgbClr val="FFFF00"/>
                </a:solidFill>
              </a:rPr>
              <a:t>PHYSICS</a:t>
            </a:r>
          </a:p>
        </p:txBody>
      </p:sp>
      <p:sp>
        <p:nvSpPr>
          <p:cNvPr id="35" name="文本框 34"/>
          <p:cNvSpPr txBox="1"/>
          <p:nvPr/>
        </p:nvSpPr>
        <p:spPr>
          <a:xfrm>
            <a:off x="8109881" y="4187221"/>
            <a:ext cx="2194604" cy="341184"/>
          </a:xfrm>
          <a:prstGeom prst="rect">
            <a:avLst/>
          </a:prstGeom>
          <a:noFill/>
        </p:spPr>
        <p:txBody>
          <a:bodyPr wrap="square" rtlCol="0">
            <a:spAutoFit/>
          </a:bodyPr>
          <a:lstStyle/>
          <a:p>
            <a:pPr algn="just">
              <a:lnSpc>
                <a:spcPct val="150000"/>
              </a:lnSpc>
            </a:pPr>
            <a:r>
              <a:rPr lang="zh-CN" altLang="en-US" sz="1200" dirty="0">
                <a:solidFill>
                  <a:schemeClr val="bg1"/>
                </a:solidFill>
                <a:latin typeface="+mn-ea"/>
              </a:rPr>
              <a:t>物理学</a:t>
            </a:r>
            <a:r>
              <a:rPr lang="en-US" altLang="zh-CN" sz="1200" dirty="0">
                <a:solidFill>
                  <a:schemeClr val="bg1"/>
                </a:solidFill>
                <a:latin typeface="+mn-ea"/>
              </a:rPr>
              <a:t>——</a:t>
            </a:r>
            <a:r>
              <a:rPr lang="zh-CN" altLang="en-US" sz="1200" dirty="0">
                <a:solidFill>
                  <a:schemeClr val="bg1"/>
                </a:solidFill>
                <a:latin typeface="+mn-ea"/>
              </a:rPr>
              <a:t>我的本科专业。</a:t>
            </a:r>
          </a:p>
        </p:txBody>
      </p:sp>
      <p:sp>
        <p:nvSpPr>
          <p:cNvPr id="17" name="矩形 16">
            <a:extLst>
              <a:ext uri="{FF2B5EF4-FFF2-40B4-BE49-F238E27FC236}">
                <a16:creationId xmlns:a16="http://schemas.microsoft.com/office/drawing/2014/main" id="{4CA2458C-7BE0-4473-AF33-147B96E66CFD}"/>
              </a:ext>
            </a:extLst>
          </p:cNvPr>
          <p:cNvSpPr/>
          <p:nvPr/>
        </p:nvSpPr>
        <p:spPr>
          <a:xfrm>
            <a:off x="-125834" y="-68816"/>
            <a:ext cx="12466040" cy="338554"/>
          </a:xfrm>
          <a:prstGeom prst="rect">
            <a:avLst/>
          </a:prstGeom>
        </p:spPr>
        <p:txBody>
          <a:bodyPr wrap="square">
            <a:spAutoFit/>
          </a:bodyPr>
          <a:lstStyle/>
          <a:p>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与此同时，</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2017</a:t>
            </a: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年本人正值大一学年，在掌握了部分专业知识之后，本人瞅准了这个市场缺口，结合自身兴趣，当机立断启动星尘弹弹堂项目研发工作</a:t>
            </a:r>
            <a:endParaRPr lang="zh-CN" altLang="en-US" sz="1600" dirty="0"/>
          </a:p>
        </p:txBody>
      </p:sp>
      <p:sp>
        <p:nvSpPr>
          <p:cNvPr id="18" name="矩形 17">
            <a:extLst>
              <a:ext uri="{FF2B5EF4-FFF2-40B4-BE49-F238E27FC236}">
                <a16:creationId xmlns:a16="http://schemas.microsoft.com/office/drawing/2014/main" id="{529CD718-43ED-4D51-9992-62E7D5B06992}"/>
              </a:ext>
            </a:extLst>
          </p:cNvPr>
          <p:cNvSpPr/>
          <p:nvPr/>
        </p:nvSpPr>
        <p:spPr>
          <a:xfrm>
            <a:off x="303402" y="6570149"/>
            <a:ext cx="11585196"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为此，本人在应用物理专业学习的同时，自学计算机科学，并请计算物理学教授孟老师指导星尘辅助的研发。</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750" fill="hold"/>
                                        <p:tgtEl>
                                          <p:spTgt spid="27"/>
                                        </p:tgtEl>
                                        <p:attrNameLst>
                                          <p:attrName>ppt_w</p:attrName>
                                        </p:attrNameLst>
                                      </p:cBhvr>
                                      <p:tavLst>
                                        <p:tav tm="0">
                                          <p:val>
                                            <p:fltVal val="0"/>
                                          </p:val>
                                        </p:tav>
                                        <p:tav tm="100000">
                                          <p:val>
                                            <p:strVal val="#ppt_w"/>
                                          </p:val>
                                        </p:tav>
                                      </p:tavLst>
                                    </p:anim>
                                    <p:anim calcmode="lin" valueType="num">
                                      <p:cBhvr>
                                        <p:cTn id="8" dur="750" fill="hold"/>
                                        <p:tgtEl>
                                          <p:spTgt spid="27"/>
                                        </p:tgtEl>
                                        <p:attrNameLst>
                                          <p:attrName>ppt_h</p:attrName>
                                        </p:attrNameLst>
                                      </p:cBhvr>
                                      <p:tavLst>
                                        <p:tav tm="0">
                                          <p:val>
                                            <p:fltVal val="0"/>
                                          </p:val>
                                        </p:tav>
                                        <p:tav tm="100000">
                                          <p:val>
                                            <p:strVal val="#ppt_h"/>
                                          </p:val>
                                        </p:tav>
                                      </p:tavLst>
                                    </p:anim>
                                    <p:animEffect transition="in" filter="fade">
                                      <p:cBhvr>
                                        <p:cTn id="9" dur="750"/>
                                        <p:tgtEl>
                                          <p:spTgt spid="2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Effect transition="in" filter="fade">
                                      <p:cBhvr>
                                        <p:cTn id="14" dur="75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750" fill="hold"/>
                                        <p:tgtEl>
                                          <p:spTgt spid="11"/>
                                        </p:tgtEl>
                                        <p:attrNameLst>
                                          <p:attrName>ppt_w</p:attrName>
                                        </p:attrNameLst>
                                      </p:cBhvr>
                                      <p:tavLst>
                                        <p:tav tm="0">
                                          <p:val>
                                            <p:fltVal val="0"/>
                                          </p:val>
                                        </p:tav>
                                        <p:tav tm="100000">
                                          <p:val>
                                            <p:strVal val="#ppt_w"/>
                                          </p:val>
                                        </p:tav>
                                      </p:tavLst>
                                    </p:anim>
                                    <p:anim calcmode="lin" valueType="num">
                                      <p:cBhvr>
                                        <p:cTn id="18" dur="750" fill="hold"/>
                                        <p:tgtEl>
                                          <p:spTgt spid="11"/>
                                        </p:tgtEl>
                                        <p:attrNameLst>
                                          <p:attrName>ppt_h</p:attrName>
                                        </p:attrNameLst>
                                      </p:cBhvr>
                                      <p:tavLst>
                                        <p:tav tm="0">
                                          <p:val>
                                            <p:fltVal val="0"/>
                                          </p:val>
                                        </p:tav>
                                        <p:tav tm="100000">
                                          <p:val>
                                            <p:strVal val="#ppt_h"/>
                                          </p:val>
                                        </p:tav>
                                      </p:tavLst>
                                    </p:anim>
                                    <p:animEffect transition="in" filter="fade">
                                      <p:cBhvr>
                                        <p:cTn id="19" dur="750"/>
                                        <p:tgtEl>
                                          <p:spTgt spid="11"/>
                                        </p:tgtEl>
                                      </p:cBhvr>
                                    </p:animEffect>
                                  </p:childTnLst>
                                </p:cTn>
                              </p:par>
                            </p:childTnLst>
                          </p:cTn>
                        </p:par>
                        <p:par>
                          <p:cTn id="20" fill="hold">
                            <p:stCondLst>
                              <p:cond delay="1000"/>
                            </p:stCondLst>
                            <p:childTnLst>
                              <p:par>
                                <p:cTn id="21" presetID="16" presetClass="entr" presetSubtype="37"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arn(outVertical)">
                                      <p:cBhvr>
                                        <p:cTn id="23" dur="1000"/>
                                        <p:tgtEl>
                                          <p:spTgt spid="26"/>
                                        </p:tgtEl>
                                      </p:cBhvr>
                                    </p:animEffect>
                                  </p:childTnLst>
                                </p:cTn>
                              </p:par>
                              <p:par>
                                <p:cTn id="24" presetID="53" presetClass="entr" presetSubtype="528"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fltVal val="0.5"/>
                                          </p:val>
                                        </p:tav>
                                        <p:tav tm="100000">
                                          <p:val>
                                            <p:strVal val="#ppt_x"/>
                                          </p:val>
                                        </p:tav>
                                      </p:tavLst>
                                    </p:anim>
                                    <p:anim calcmode="lin" valueType="num">
                                      <p:cBhvr>
                                        <p:cTn id="30" dur="1000" fill="hold"/>
                                        <p:tgtEl>
                                          <p:spTgt spid="6"/>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fltVal val="0.5"/>
                                          </p:val>
                                        </p:tav>
                                        <p:tav tm="100000">
                                          <p:val>
                                            <p:strVal val="#ppt_x"/>
                                          </p:val>
                                        </p:tav>
                                      </p:tavLst>
                                    </p:anim>
                                    <p:anim calcmode="lin" valueType="num">
                                      <p:cBhvr>
                                        <p:cTn id="37" dur="1000" fill="hold"/>
                                        <p:tgtEl>
                                          <p:spTgt spid="12"/>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1000" fill="hold"/>
                                        <p:tgtEl>
                                          <p:spTgt spid="13"/>
                                        </p:tgtEl>
                                        <p:attrNameLst>
                                          <p:attrName>ppt_w</p:attrName>
                                        </p:attrNameLst>
                                      </p:cBhvr>
                                      <p:tavLst>
                                        <p:tav tm="0">
                                          <p:val>
                                            <p:fltVal val="0"/>
                                          </p:val>
                                        </p:tav>
                                        <p:tav tm="100000">
                                          <p:val>
                                            <p:strVal val="#ppt_w"/>
                                          </p:val>
                                        </p:tav>
                                      </p:tavLst>
                                    </p:anim>
                                    <p:anim calcmode="lin" valueType="num">
                                      <p:cBhvr>
                                        <p:cTn id="41" dur="1000" fill="hold"/>
                                        <p:tgtEl>
                                          <p:spTgt spid="13"/>
                                        </p:tgtEl>
                                        <p:attrNameLst>
                                          <p:attrName>ppt_h</p:attrName>
                                        </p:attrNameLst>
                                      </p:cBhvr>
                                      <p:tavLst>
                                        <p:tav tm="0">
                                          <p:val>
                                            <p:fltVal val="0"/>
                                          </p:val>
                                        </p:tav>
                                        <p:tav tm="100000">
                                          <p:val>
                                            <p:strVal val="#ppt_h"/>
                                          </p:val>
                                        </p:tav>
                                      </p:tavLst>
                                    </p:anim>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fltVal val="0.5"/>
                                          </p:val>
                                        </p:tav>
                                        <p:tav tm="100000">
                                          <p:val>
                                            <p:strVal val="#ppt_x"/>
                                          </p:val>
                                        </p:tav>
                                      </p:tavLst>
                                    </p:anim>
                                    <p:anim calcmode="lin" valueType="num">
                                      <p:cBhvr>
                                        <p:cTn id="44" dur="1000" fill="hold"/>
                                        <p:tgtEl>
                                          <p:spTgt spid="13"/>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1000" fill="hold"/>
                                        <p:tgtEl>
                                          <p:spTgt spid="7"/>
                                        </p:tgtEl>
                                        <p:attrNameLst>
                                          <p:attrName>ppt_w</p:attrName>
                                        </p:attrNameLst>
                                      </p:cBhvr>
                                      <p:tavLst>
                                        <p:tav tm="0">
                                          <p:val>
                                            <p:fltVal val="0"/>
                                          </p:val>
                                        </p:tav>
                                        <p:tav tm="100000">
                                          <p:val>
                                            <p:strVal val="#ppt_w"/>
                                          </p:val>
                                        </p:tav>
                                      </p:tavLst>
                                    </p:anim>
                                    <p:anim calcmode="lin" valueType="num">
                                      <p:cBhvr>
                                        <p:cTn id="48" dur="1000" fill="hold"/>
                                        <p:tgtEl>
                                          <p:spTgt spid="7"/>
                                        </p:tgtEl>
                                        <p:attrNameLst>
                                          <p:attrName>ppt_h</p:attrName>
                                        </p:attrNameLst>
                                      </p:cBhvr>
                                      <p:tavLst>
                                        <p:tav tm="0">
                                          <p:val>
                                            <p:fltVal val="0"/>
                                          </p:val>
                                        </p:tav>
                                        <p:tav tm="100000">
                                          <p:val>
                                            <p:strVal val="#ppt_h"/>
                                          </p:val>
                                        </p:tav>
                                      </p:tavLst>
                                    </p:anim>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fltVal val="0.5"/>
                                          </p:val>
                                        </p:tav>
                                        <p:tav tm="100000">
                                          <p:val>
                                            <p:strVal val="#ppt_x"/>
                                          </p:val>
                                        </p:tav>
                                      </p:tavLst>
                                    </p:anim>
                                    <p:anim calcmode="lin" valueType="num">
                                      <p:cBhvr>
                                        <p:cTn id="51" dur="1000" fill="hold"/>
                                        <p:tgtEl>
                                          <p:spTgt spid="7"/>
                                        </p:tgtEl>
                                        <p:attrNameLst>
                                          <p:attrName>ppt_y</p:attrName>
                                        </p:attrNameLst>
                                      </p:cBhvr>
                                      <p:tavLst>
                                        <p:tav tm="0">
                                          <p:val>
                                            <p:fltVal val="0.5"/>
                                          </p:val>
                                        </p:tav>
                                        <p:tav tm="100000">
                                          <p:val>
                                            <p:strVal val="#ppt_y"/>
                                          </p:val>
                                        </p:tav>
                                      </p:tavLst>
                                    </p:anim>
                                  </p:childTnLst>
                                </p:cTn>
                              </p:par>
                            </p:childTnLst>
                          </p:cTn>
                        </p:par>
                        <p:par>
                          <p:cTn id="52" fill="hold">
                            <p:stCondLst>
                              <p:cond delay="2000"/>
                            </p:stCondLst>
                            <p:childTnLst>
                              <p:par>
                                <p:cTn id="53" presetID="16" presetClass="entr" presetSubtype="37"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barn(outVertical)">
                                      <p:cBhvr>
                                        <p:cTn id="55" dur="500"/>
                                        <p:tgtEl>
                                          <p:spTgt spid="32"/>
                                        </p:tgtEl>
                                      </p:cBhvr>
                                    </p:animEffect>
                                  </p:childTnLst>
                                </p:cTn>
                              </p:par>
                              <p:par>
                                <p:cTn id="56" presetID="16" presetClass="entr" presetSubtype="37"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barn(outVertical)">
                                      <p:cBhvr>
                                        <p:cTn id="58" dur="500"/>
                                        <p:tgtEl>
                                          <p:spTgt spid="30"/>
                                        </p:tgtEl>
                                      </p:cBhvr>
                                    </p:animEffect>
                                  </p:childTnLst>
                                </p:cTn>
                              </p:par>
                              <p:par>
                                <p:cTn id="59" presetID="16" presetClass="entr" presetSubtype="37"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barn(outVertical)">
                                      <p:cBhvr>
                                        <p:cTn id="61" dur="500"/>
                                        <p:tgtEl>
                                          <p:spTgt spid="34"/>
                                        </p:tgtEl>
                                      </p:cBhvr>
                                    </p:animEffect>
                                  </p:childTnLst>
                                </p:cTn>
                              </p:par>
                            </p:childTnLst>
                          </p:cTn>
                        </p:par>
                        <p:par>
                          <p:cTn id="62" fill="hold">
                            <p:stCondLst>
                              <p:cond delay="2500"/>
                            </p:stCondLst>
                            <p:childTnLst>
                              <p:par>
                                <p:cTn id="63" presetID="22" presetClass="entr" presetSubtype="1" fill="hold" grpId="0"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up)">
                                      <p:cBhvr>
                                        <p:cTn id="65" dur="750"/>
                                        <p:tgtEl>
                                          <p:spTgt spid="31"/>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up)">
                                      <p:cBhvr>
                                        <p:cTn id="68" dur="750"/>
                                        <p:tgtEl>
                                          <p:spTgt spid="33"/>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up)">
                                      <p:cBhvr>
                                        <p:cTn id="71"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6" grpId="0" animBg="1"/>
      <p:bldP spid="7" grpId="0" animBg="1"/>
      <p:bldP spid="12" grpId="0"/>
      <p:bldP spid="13" grpId="0"/>
      <p:bldP spid="30" grpId="0"/>
      <p:bldP spid="31" grpId="0"/>
      <p:bldP spid="32" grpId="0"/>
      <p:bldP spid="33" grpId="0"/>
      <p:bldP spid="34"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ubtitle 2"/>
          <p:cNvSpPr txBox="1"/>
          <p:nvPr/>
        </p:nvSpPr>
        <p:spPr>
          <a:xfrm>
            <a:off x="6069367" y="2154600"/>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44546A"/>
                </a:solidFill>
                <a:latin typeface="+mn-ea"/>
              </a:defRPr>
            </a:lvl1pPr>
          </a:lstStyle>
          <a:p>
            <a:r>
              <a:rPr lang="zh-CN" altLang="en-US" dirty="0">
                <a:solidFill>
                  <a:srgbClr val="FFFF00"/>
                </a:solidFill>
              </a:rPr>
              <a:t>数学物理方程</a:t>
            </a:r>
            <a:endParaRPr lang="en-US" dirty="0">
              <a:solidFill>
                <a:srgbClr val="FFFF00"/>
              </a:solidFill>
            </a:endParaRPr>
          </a:p>
        </p:txBody>
      </p:sp>
      <p:sp>
        <p:nvSpPr>
          <p:cNvPr id="35" name="Subtitle 2"/>
          <p:cNvSpPr txBox="1"/>
          <p:nvPr/>
        </p:nvSpPr>
        <p:spPr>
          <a:xfrm>
            <a:off x="6069367" y="3865958"/>
            <a:ext cx="20457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44546A"/>
                </a:solidFill>
                <a:latin typeface="+mn-ea"/>
              </a:defRPr>
            </a:lvl1pPr>
          </a:lstStyle>
          <a:p>
            <a:r>
              <a:rPr lang="en-US" altLang="zh-CN" dirty="0">
                <a:solidFill>
                  <a:srgbClr val="FFFF00"/>
                </a:solidFill>
              </a:rPr>
              <a:t>EPL</a:t>
            </a:r>
            <a:r>
              <a:rPr lang="zh-CN" altLang="en-US" dirty="0">
                <a:solidFill>
                  <a:srgbClr val="FFFF00"/>
                </a:solidFill>
              </a:rPr>
              <a:t>、</a:t>
            </a:r>
            <a:r>
              <a:rPr lang="en-US" altLang="zh-CN" dirty="0">
                <a:solidFill>
                  <a:srgbClr val="FFFF00"/>
                </a:solidFill>
              </a:rPr>
              <a:t>VBA</a:t>
            </a:r>
            <a:r>
              <a:rPr lang="zh-CN" altLang="en-US" dirty="0">
                <a:solidFill>
                  <a:srgbClr val="FFFF00"/>
                </a:solidFill>
              </a:rPr>
              <a:t>、</a:t>
            </a:r>
            <a:r>
              <a:rPr lang="en-US" altLang="zh-CN" dirty="0">
                <a:solidFill>
                  <a:srgbClr val="FFFF00"/>
                </a:solidFill>
              </a:rPr>
              <a:t>E4A</a:t>
            </a:r>
            <a:endParaRPr lang="en-US" dirty="0">
              <a:solidFill>
                <a:srgbClr val="FFFF00"/>
              </a:solidFill>
            </a:endParaRPr>
          </a:p>
        </p:txBody>
      </p:sp>
      <p:sp>
        <p:nvSpPr>
          <p:cNvPr id="37" name="Subtitle 2"/>
          <p:cNvSpPr txBox="1"/>
          <p:nvPr/>
        </p:nvSpPr>
        <p:spPr>
          <a:xfrm>
            <a:off x="822440" y="1729952"/>
            <a:ext cx="22391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solidFill>
                  <a:srgbClr val="44546A"/>
                </a:solidFill>
                <a:latin typeface="+mn-ea"/>
              </a:defRPr>
            </a:lvl1pPr>
          </a:lstStyle>
          <a:p>
            <a:pPr algn="r"/>
            <a:r>
              <a:rPr lang="zh-CN" altLang="en-US" dirty="0">
                <a:solidFill>
                  <a:srgbClr val="FFFF00"/>
                </a:solidFill>
              </a:rPr>
              <a:t>微积分、线性代数</a:t>
            </a:r>
            <a:endParaRPr lang="en-US" altLang="zh-CN" dirty="0">
              <a:solidFill>
                <a:srgbClr val="FFFF00"/>
              </a:solidFill>
            </a:endParaRPr>
          </a:p>
          <a:p>
            <a:pPr algn="r"/>
            <a:endParaRPr lang="en-US" dirty="0">
              <a:solidFill>
                <a:srgbClr val="FFFF00"/>
              </a:solidFill>
            </a:endParaRPr>
          </a:p>
        </p:txBody>
      </p:sp>
      <p:sp>
        <p:nvSpPr>
          <p:cNvPr id="38" name="Subtitle 2"/>
          <p:cNvSpPr txBox="1"/>
          <p:nvPr/>
        </p:nvSpPr>
        <p:spPr>
          <a:xfrm>
            <a:off x="1232987" y="4343487"/>
            <a:ext cx="1210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44546A"/>
                </a:solidFill>
                <a:latin typeface="+mn-ea"/>
              </a:defRPr>
            </a:lvl1pPr>
          </a:lstStyle>
          <a:p>
            <a:pPr algn="r"/>
            <a:r>
              <a:rPr lang="zh-CN" altLang="en-US" dirty="0">
                <a:solidFill>
                  <a:srgbClr val="FFFF00"/>
                </a:solidFill>
              </a:rPr>
              <a:t>理论力学</a:t>
            </a:r>
            <a:endParaRPr lang="en-US" dirty="0">
              <a:solidFill>
                <a:srgbClr val="FFFF00"/>
              </a:solidFill>
            </a:endParaRPr>
          </a:p>
        </p:txBody>
      </p:sp>
      <p:sp>
        <p:nvSpPr>
          <p:cNvPr id="2" name="文本占位符 1"/>
          <p:cNvSpPr>
            <a:spLocks noGrp="1"/>
          </p:cNvSpPr>
          <p:nvPr>
            <p:ph type="body" sz="quarter" idx="10"/>
          </p:nvPr>
        </p:nvSpPr>
        <p:spPr/>
        <p:txBody>
          <a:bodyPr/>
          <a:lstStyle/>
          <a:p>
            <a:r>
              <a:rPr lang="zh-CN" altLang="en-US" dirty="0"/>
              <a:t>研究背景</a:t>
            </a:r>
            <a:r>
              <a:rPr lang="en-US" altLang="zh-CN" dirty="0"/>
              <a:t>—</a:t>
            </a:r>
            <a:r>
              <a:rPr lang="zh-CN" altLang="en-US" dirty="0"/>
              <a:t>不忘初心！</a:t>
            </a:r>
          </a:p>
        </p:txBody>
      </p:sp>
      <p:sp>
        <p:nvSpPr>
          <p:cNvPr id="67" name="Oval 66"/>
          <p:cNvSpPr/>
          <p:nvPr/>
        </p:nvSpPr>
        <p:spPr>
          <a:xfrm>
            <a:off x="2795776" y="2385633"/>
            <a:ext cx="2960652" cy="2960650"/>
          </a:xfrm>
          <a:prstGeom prst="donut">
            <a:avLst>
              <a:gd name="adj" fmla="val 35785"/>
            </a:avLst>
          </a:prstGeom>
          <a:solidFill>
            <a:schemeClr val="bg1"/>
          </a:solidFill>
          <a:ln>
            <a:noFill/>
          </a:ln>
          <a:effectLst>
            <a:outerShdw blurRad="1905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42" name="Chart 41"/>
          <p:cNvGraphicFramePr/>
          <p:nvPr/>
        </p:nvGraphicFramePr>
        <p:xfrm>
          <a:off x="2852945" y="2343620"/>
          <a:ext cx="2955480" cy="29827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6" name="图表 45"/>
          <p:cNvGraphicFramePr/>
          <p:nvPr/>
        </p:nvGraphicFramePr>
        <p:xfrm>
          <a:off x="2776281" y="2366137"/>
          <a:ext cx="2999642" cy="2999642"/>
        </p:xfrm>
        <a:graphic>
          <a:graphicData uri="http://schemas.openxmlformats.org/drawingml/2006/chart">
            <c:chart xmlns:c="http://schemas.openxmlformats.org/drawingml/2006/chart" xmlns:r="http://schemas.openxmlformats.org/officeDocument/2006/relationships" r:id="rId4"/>
          </a:graphicData>
        </a:graphic>
      </p:graphicFrame>
      <p:cxnSp>
        <p:nvCxnSpPr>
          <p:cNvPr id="51" name="Straight Connector 50"/>
          <p:cNvCxnSpPr/>
          <p:nvPr/>
        </p:nvCxnSpPr>
        <p:spPr>
          <a:xfrm flipH="1">
            <a:off x="5177751" y="4066013"/>
            <a:ext cx="887912" cy="0"/>
          </a:xfrm>
          <a:prstGeom prst="line">
            <a:avLst/>
          </a:prstGeom>
          <a:solidFill>
            <a:schemeClr val="tx1">
              <a:lumMod val="20000"/>
              <a:lumOff val="80000"/>
            </a:schemeClr>
          </a:solidFill>
          <a:ln w="6350"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2443576" y="4543542"/>
            <a:ext cx="1340186" cy="0"/>
          </a:xfrm>
          <a:prstGeom prst="line">
            <a:avLst/>
          </a:prstGeom>
          <a:solidFill>
            <a:schemeClr val="tx1">
              <a:lumMod val="20000"/>
              <a:lumOff val="80000"/>
            </a:schemeClr>
          </a:solidFill>
          <a:ln w="6350"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7" name="矩形 6"/>
          <p:cNvSpPr/>
          <p:nvPr/>
        </p:nvSpPr>
        <p:spPr>
          <a:xfrm>
            <a:off x="3783761" y="2354655"/>
            <a:ext cx="2280705" cy="687160"/>
          </a:xfrm>
          <a:custGeom>
            <a:avLst/>
            <a:gdLst>
              <a:gd name="connsiteX0" fmla="*/ 0 w 1145406"/>
              <a:gd name="connsiteY0" fmla="*/ 0 h 1145406"/>
              <a:gd name="connsiteX1" fmla="*/ 1145406 w 1145406"/>
              <a:gd name="connsiteY1" fmla="*/ 0 h 1145406"/>
              <a:gd name="connsiteX2" fmla="*/ 1145406 w 1145406"/>
              <a:gd name="connsiteY2" fmla="*/ 1145406 h 1145406"/>
              <a:gd name="connsiteX3" fmla="*/ 0 w 1145406"/>
              <a:gd name="connsiteY3" fmla="*/ 1145406 h 1145406"/>
              <a:gd name="connsiteX4" fmla="*/ 0 w 1145406"/>
              <a:gd name="connsiteY4" fmla="*/ 0 h 1145406"/>
              <a:gd name="connsiteX0-1" fmla="*/ 1145406 w 1236846"/>
              <a:gd name="connsiteY0-2" fmla="*/ 1145406 h 1236846"/>
              <a:gd name="connsiteX1-3" fmla="*/ 0 w 1236846"/>
              <a:gd name="connsiteY1-4" fmla="*/ 1145406 h 1236846"/>
              <a:gd name="connsiteX2-5" fmla="*/ 0 w 1236846"/>
              <a:gd name="connsiteY2-6" fmla="*/ 0 h 1236846"/>
              <a:gd name="connsiteX3-7" fmla="*/ 1145406 w 1236846"/>
              <a:gd name="connsiteY3-8" fmla="*/ 0 h 1236846"/>
              <a:gd name="connsiteX4-9" fmla="*/ 1236846 w 1236846"/>
              <a:gd name="connsiteY4-10" fmla="*/ 1236846 h 1236846"/>
              <a:gd name="connsiteX0-11" fmla="*/ 0 w 1236846"/>
              <a:gd name="connsiteY0-12" fmla="*/ 1145406 h 1236846"/>
              <a:gd name="connsiteX1-13" fmla="*/ 0 w 1236846"/>
              <a:gd name="connsiteY1-14" fmla="*/ 0 h 1236846"/>
              <a:gd name="connsiteX2-15" fmla="*/ 1145406 w 1236846"/>
              <a:gd name="connsiteY2-16" fmla="*/ 0 h 1236846"/>
              <a:gd name="connsiteX3-17" fmla="*/ 1236846 w 1236846"/>
              <a:gd name="connsiteY3-18" fmla="*/ 1236846 h 1236846"/>
              <a:gd name="connsiteX0-19" fmla="*/ 0 w 1145406"/>
              <a:gd name="connsiteY0-20" fmla="*/ 1145406 h 1145406"/>
              <a:gd name="connsiteX1-21" fmla="*/ 0 w 1145406"/>
              <a:gd name="connsiteY1-22" fmla="*/ 0 h 1145406"/>
              <a:gd name="connsiteX2-23" fmla="*/ 1145406 w 1145406"/>
              <a:gd name="connsiteY2-24" fmla="*/ 0 h 1145406"/>
            </a:gdLst>
            <a:ahLst/>
            <a:cxnLst>
              <a:cxn ang="0">
                <a:pos x="connsiteX0-1" y="connsiteY0-2"/>
              </a:cxn>
              <a:cxn ang="0">
                <a:pos x="connsiteX1-3" y="connsiteY1-4"/>
              </a:cxn>
              <a:cxn ang="0">
                <a:pos x="connsiteX2-5" y="connsiteY2-6"/>
              </a:cxn>
            </a:cxnLst>
            <a:rect l="l" t="t" r="r" b="b"/>
            <a:pathLst>
              <a:path w="1145406" h="1145406">
                <a:moveTo>
                  <a:pt x="0" y="1145406"/>
                </a:moveTo>
                <a:lnTo>
                  <a:pt x="0" y="0"/>
                </a:lnTo>
                <a:lnTo>
                  <a:pt x="1145406" y="0"/>
                </a:lnTo>
              </a:path>
            </a:pathLst>
          </a:custGeom>
          <a:noFill/>
          <a:ln w="6350"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schemeClr val="bg1"/>
              </a:solidFill>
            </a:endParaRPr>
          </a:p>
        </p:txBody>
      </p:sp>
      <p:sp>
        <p:nvSpPr>
          <p:cNvPr id="39" name="矩形 6"/>
          <p:cNvSpPr/>
          <p:nvPr/>
        </p:nvSpPr>
        <p:spPr>
          <a:xfrm flipH="1">
            <a:off x="2443576" y="2684038"/>
            <a:ext cx="840751" cy="673503"/>
          </a:xfrm>
          <a:custGeom>
            <a:avLst/>
            <a:gdLst>
              <a:gd name="connsiteX0" fmla="*/ 0 w 1145406"/>
              <a:gd name="connsiteY0" fmla="*/ 0 h 1145406"/>
              <a:gd name="connsiteX1" fmla="*/ 1145406 w 1145406"/>
              <a:gd name="connsiteY1" fmla="*/ 0 h 1145406"/>
              <a:gd name="connsiteX2" fmla="*/ 1145406 w 1145406"/>
              <a:gd name="connsiteY2" fmla="*/ 1145406 h 1145406"/>
              <a:gd name="connsiteX3" fmla="*/ 0 w 1145406"/>
              <a:gd name="connsiteY3" fmla="*/ 1145406 h 1145406"/>
              <a:gd name="connsiteX4" fmla="*/ 0 w 1145406"/>
              <a:gd name="connsiteY4" fmla="*/ 0 h 1145406"/>
              <a:gd name="connsiteX0-1" fmla="*/ 1145406 w 1236846"/>
              <a:gd name="connsiteY0-2" fmla="*/ 1145406 h 1236846"/>
              <a:gd name="connsiteX1-3" fmla="*/ 0 w 1236846"/>
              <a:gd name="connsiteY1-4" fmla="*/ 1145406 h 1236846"/>
              <a:gd name="connsiteX2-5" fmla="*/ 0 w 1236846"/>
              <a:gd name="connsiteY2-6" fmla="*/ 0 h 1236846"/>
              <a:gd name="connsiteX3-7" fmla="*/ 1145406 w 1236846"/>
              <a:gd name="connsiteY3-8" fmla="*/ 0 h 1236846"/>
              <a:gd name="connsiteX4-9" fmla="*/ 1236846 w 1236846"/>
              <a:gd name="connsiteY4-10" fmla="*/ 1236846 h 1236846"/>
              <a:gd name="connsiteX0-11" fmla="*/ 0 w 1236846"/>
              <a:gd name="connsiteY0-12" fmla="*/ 1145406 h 1236846"/>
              <a:gd name="connsiteX1-13" fmla="*/ 0 w 1236846"/>
              <a:gd name="connsiteY1-14" fmla="*/ 0 h 1236846"/>
              <a:gd name="connsiteX2-15" fmla="*/ 1145406 w 1236846"/>
              <a:gd name="connsiteY2-16" fmla="*/ 0 h 1236846"/>
              <a:gd name="connsiteX3-17" fmla="*/ 1236846 w 1236846"/>
              <a:gd name="connsiteY3-18" fmla="*/ 1236846 h 1236846"/>
              <a:gd name="connsiteX0-19" fmla="*/ 0 w 1145406"/>
              <a:gd name="connsiteY0-20" fmla="*/ 1145406 h 1145406"/>
              <a:gd name="connsiteX1-21" fmla="*/ 0 w 1145406"/>
              <a:gd name="connsiteY1-22" fmla="*/ 0 h 1145406"/>
              <a:gd name="connsiteX2-23" fmla="*/ 1145406 w 1145406"/>
              <a:gd name="connsiteY2-24" fmla="*/ 0 h 1145406"/>
            </a:gdLst>
            <a:ahLst/>
            <a:cxnLst>
              <a:cxn ang="0">
                <a:pos x="connsiteX0-1" y="connsiteY0-2"/>
              </a:cxn>
              <a:cxn ang="0">
                <a:pos x="connsiteX1-3" y="connsiteY1-4"/>
              </a:cxn>
              <a:cxn ang="0">
                <a:pos x="connsiteX2-5" y="connsiteY2-6"/>
              </a:cxn>
            </a:cxnLst>
            <a:rect l="l" t="t" r="r" b="b"/>
            <a:pathLst>
              <a:path w="1145406" h="1145406">
                <a:moveTo>
                  <a:pt x="0" y="1145406"/>
                </a:moveTo>
                <a:lnTo>
                  <a:pt x="0" y="0"/>
                </a:lnTo>
                <a:lnTo>
                  <a:pt x="1145406" y="0"/>
                </a:lnTo>
              </a:path>
            </a:pathLst>
          </a:custGeom>
          <a:noFill/>
          <a:ln w="6350"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schemeClr val="bg1"/>
              </a:solidFill>
            </a:endParaRPr>
          </a:p>
        </p:txBody>
      </p:sp>
      <p:sp>
        <p:nvSpPr>
          <p:cNvPr id="47" name="文本框 46"/>
          <p:cNvSpPr txBox="1"/>
          <p:nvPr/>
        </p:nvSpPr>
        <p:spPr>
          <a:xfrm>
            <a:off x="824913" y="2114403"/>
            <a:ext cx="1680282" cy="2003177"/>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p"/>
            </a:pPr>
            <a:r>
              <a:rPr lang="zh-CN" altLang="en-US" sz="1200" dirty="0">
                <a:solidFill>
                  <a:schemeClr val="bg1"/>
                </a:solidFill>
              </a:rPr>
              <a:t>多重定积分：获取弹道轨迹方程。</a:t>
            </a:r>
            <a:endParaRPr lang="en-US" altLang="zh-CN" sz="1200" dirty="0">
              <a:solidFill>
                <a:schemeClr val="bg1"/>
              </a:solidFill>
            </a:endParaRPr>
          </a:p>
          <a:p>
            <a:pPr marL="171450" indent="-171450" algn="just">
              <a:lnSpc>
                <a:spcPct val="150000"/>
              </a:lnSpc>
              <a:buFont typeface="Wingdings" panose="05000000000000000000" pitchFamily="2" charset="2"/>
              <a:buChar char="p"/>
            </a:pPr>
            <a:r>
              <a:rPr lang="zh-CN" altLang="en-US" sz="1200" dirty="0">
                <a:solidFill>
                  <a:schemeClr val="bg1"/>
                </a:solidFill>
              </a:rPr>
              <a:t>矩阵运算：人物趴行于凹凸不平的大地图中，坡度随地点的变化，就涉及到人物坐标系旋转。</a:t>
            </a:r>
          </a:p>
        </p:txBody>
      </p:sp>
      <p:sp>
        <p:nvSpPr>
          <p:cNvPr id="48" name="文本框 47"/>
          <p:cNvSpPr txBox="1"/>
          <p:nvPr/>
        </p:nvSpPr>
        <p:spPr>
          <a:xfrm>
            <a:off x="1232987" y="4741217"/>
            <a:ext cx="1680282" cy="1449179"/>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p"/>
            </a:pPr>
            <a:r>
              <a:rPr lang="zh-CN" altLang="en-US" sz="1200" dirty="0">
                <a:solidFill>
                  <a:schemeClr val="bg1"/>
                </a:solidFill>
              </a:rPr>
              <a:t>理论力学：游戏物理模型∈“</a:t>
            </a:r>
            <a:r>
              <a:rPr lang="en-US" altLang="zh-CN" sz="1200" dirty="0">
                <a:solidFill>
                  <a:schemeClr val="bg1"/>
                </a:solidFill>
              </a:rPr>
              <a:t>F(v)</a:t>
            </a:r>
            <a:r>
              <a:rPr lang="zh-CN" altLang="en-US" sz="1200" dirty="0">
                <a:solidFill>
                  <a:schemeClr val="bg1"/>
                </a:solidFill>
              </a:rPr>
              <a:t>只是速度</a:t>
            </a:r>
            <a:r>
              <a:rPr lang="en-US" altLang="zh-CN" sz="1200" dirty="0">
                <a:solidFill>
                  <a:schemeClr val="bg1"/>
                </a:solidFill>
              </a:rPr>
              <a:t>v</a:t>
            </a:r>
            <a:r>
              <a:rPr lang="zh-CN" altLang="en-US" sz="1200" dirty="0">
                <a:solidFill>
                  <a:schemeClr val="bg1"/>
                </a:solidFill>
              </a:rPr>
              <a:t>的函数的运动：阻力介质中运动的抛射体的微分方程” 。</a:t>
            </a:r>
          </a:p>
        </p:txBody>
      </p:sp>
      <p:sp>
        <p:nvSpPr>
          <p:cNvPr id="57" name="文本框 56"/>
          <p:cNvSpPr txBox="1"/>
          <p:nvPr/>
        </p:nvSpPr>
        <p:spPr>
          <a:xfrm>
            <a:off x="6070150" y="2554710"/>
            <a:ext cx="1680282" cy="895181"/>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p"/>
            </a:pPr>
            <a:r>
              <a:rPr lang="zh-CN" altLang="en-US" sz="1200" dirty="0">
                <a:solidFill>
                  <a:schemeClr val="bg1"/>
                </a:solidFill>
              </a:rPr>
              <a:t>解出带有初始条件、边界条件的微分方程的解析解。</a:t>
            </a:r>
          </a:p>
        </p:txBody>
      </p:sp>
      <p:sp>
        <p:nvSpPr>
          <p:cNvPr id="58" name="文本框 57"/>
          <p:cNvSpPr txBox="1"/>
          <p:nvPr/>
        </p:nvSpPr>
        <p:spPr>
          <a:xfrm>
            <a:off x="6070150" y="4266068"/>
            <a:ext cx="1680282" cy="2280176"/>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p"/>
            </a:pPr>
            <a:r>
              <a:rPr lang="zh-CN" altLang="en-US" sz="1200" dirty="0">
                <a:solidFill>
                  <a:schemeClr val="bg1"/>
                </a:solidFill>
              </a:rPr>
              <a:t>利用易语言、</a:t>
            </a:r>
            <a:r>
              <a:rPr lang="en-US" altLang="zh-CN" sz="1200" dirty="0">
                <a:solidFill>
                  <a:schemeClr val="bg1"/>
                </a:solidFill>
              </a:rPr>
              <a:t>VBA</a:t>
            </a:r>
            <a:r>
              <a:rPr lang="zh-CN" altLang="en-US" sz="1200" dirty="0">
                <a:solidFill>
                  <a:schemeClr val="bg1"/>
                </a:solidFill>
              </a:rPr>
              <a:t>，编写程序实现解算超越方程数值解，开发</a:t>
            </a:r>
            <a:r>
              <a:rPr lang="en-US" altLang="zh-CN" sz="1200" dirty="0">
                <a:solidFill>
                  <a:schemeClr val="bg1"/>
                </a:solidFill>
              </a:rPr>
              <a:t>PC</a:t>
            </a:r>
            <a:r>
              <a:rPr lang="zh-CN" altLang="en-US" sz="1200" dirty="0">
                <a:solidFill>
                  <a:schemeClr val="bg1"/>
                </a:solidFill>
              </a:rPr>
              <a:t>端辅助并绘图以确定游戏参数；</a:t>
            </a:r>
            <a:endParaRPr lang="en-US" altLang="zh-CN" sz="1200" dirty="0">
              <a:solidFill>
                <a:schemeClr val="bg1"/>
              </a:solidFill>
            </a:endParaRPr>
          </a:p>
          <a:p>
            <a:pPr marL="171450" indent="-171450" algn="just">
              <a:lnSpc>
                <a:spcPct val="150000"/>
              </a:lnSpc>
              <a:buFont typeface="Wingdings" panose="05000000000000000000" pitchFamily="2" charset="2"/>
              <a:buChar char="p"/>
            </a:pPr>
            <a:r>
              <a:rPr lang="zh-CN" altLang="en-US" sz="1200" dirty="0">
                <a:solidFill>
                  <a:schemeClr val="bg1"/>
                </a:solidFill>
              </a:rPr>
              <a:t>利用</a:t>
            </a:r>
            <a:r>
              <a:rPr lang="en-US" altLang="zh-CN" sz="1200" dirty="0">
                <a:solidFill>
                  <a:schemeClr val="bg1"/>
                </a:solidFill>
              </a:rPr>
              <a:t>E4A</a:t>
            </a:r>
            <a:r>
              <a:rPr lang="zh-CN" altLang="en-US" sz="1200" dirty="0">
                <a:solidFill>
                  <a:schemeClr val="bg1"/>
                </a:solidFill>
              </a:rPr>
              <a:t>实现强针对性二分法算法，开发移动端安卓辅助。</a:t>
            </a:r>
          </a:p>
        </p:txBody>
      </p:sp>
      <p:grpSp>
        <p:nvGrpSpPr>
          <p:cNvPr id="59" name="Group 62"/>
          <p:cNvGrpSpPr/>
          <p:nvPr/>
        </p:nvGrpSpPr>
        <p:grpSpPr>
          <a:xfrm>
            <a:off x="8469458" y="3415061"/>
            <a:ext cx="382577" cy="382577"/>
            <a:chOff x="7009240" y="2398883"/>
            <a:chExt cx="522112" cy="522112"/>
          </a:xfrm>
          <a:solidFill>
            <a:schemeClr val="bg1"/>
          </a:solidFill>
        </p:grpSpPr>
        <p:sp>
          <p:nvSpPr>
            <p:cNvPr id="64" name="Oval 60"/>
            <p:cNvSpPr/>
            <p:nvPr/>
          </p:nvSpPr>
          <p:spPr>
            <a:xfrm>
              <a:off x="7009240" y="2398883"/>
              <a:ext cx="522112" cy="522112"/>
            </a:xfrm>
            <a:prstGeom prst="ellipse">
              <a:avLst/>
            </a:prstGeom>
            <a:grp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66" name="Plus 61"/>
            <p:cNvSpPr/>
            <p:nvPr/>
          </p:nvSpPr>
          <p:spPr>
            <a:xfrm>
              <a:off x="7143295" y="2525889"/>
              <a:ext cx="252000" cy="252000"/>
            </a:xfrm>
            <a:prstGeom prst="mathPlus">
              <a:avLst/>
            </a:prstGeom>
            <a:solidFill>
              <a:srgbClr val="1411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grpSp>
      <p:sp>
        <p:nvSpPr>
          <p:cNvPr id="69" name="Rectangle 64"/>
          <p:cNvSpPr/>
          <p:nvPr/>
        </p:nvSpPr>
        <p:spPr>
          <a:xfrm>
            <a:off x="8469458" y="3999839"/>
            <a:ext cx="45719" cy="1433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70" name="Rectangle 36"/>
          <p:cNvSpPr>
            <a:spLocks noChangeArrowheads="1"/>
          </p:cNvSpPr>
          <p:nvPr/>
        </p:nvSpPr>
        <p:spPr bwMode="auto">
          <a:xfrm>
            <a:off x="8517458" y="3929532"/>
            <a:ext cx="1563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b="1" dirty="0">
                <a:solidFill>
                  <a:srgbClr val="FFFF00"/>
                </a:solidFill>
                <a:latin typeface="+mn-ea"/>
                <a:sym typeface="Arial" panose="020B0604020202020204" pitchFamily="34" charset="0"/>
              </a:rPr>
              <a:t>星尘</a:t>
            </a:r>
            <a:r>
              <a:rPr lang="en-US" altLang="zh-CN" sz="2000" b="1" dirty="0">
                <a:solidFill>
                  <a:srgbClr val="FFFF00"/>
                </a:solidFill>
                <a:latin typeface="+mn-ea"/>
                <a:sym typeface="Arial" panose="020B0604020202020204" pitchFamily="34" charset="0"/>
              </a:rPr>
              <a:t> &amp; </a:t>
            </a:r>
            <a:r>
              <a:rPr lang="zh-CN" altLang="en-US" sz="2000" b="1" dirty="0">
                <a:solidFill>
                  <a:srgbClr val="FFFF00"/>
                </a:solidFill>
                <a:latin typeface="+mn-ea"/>
                <a:sym typeface="Arial" panose="020B0604020202020204" pitchFamily="34" charset="0"/>
              </a:rPr>
              <a:t>辅助</a:t>
            </a:r>
          </a:p>
        </p:txBody>
      </p:sp>
      <p:sp>
        <p:nvSpPr>
          <p:cNvPr id="71" name="文本框 70"/>
          <p:cNvSpPr txBox="1"/>
          <p:nvPr/>
        </p:nvSpPr>
        <p:spPr>
          <a:xfrm>
            <a:off x="8517458" y="4301510"/>
            <a:ext cx="2724849" cy="1449179"/>
          </a:xfrm>
          <a:prstGeom prst="rect">
            <a:avLst/>
          </a:prstGeom>
          <a:noFill/>
        </p:spPr>
        <p:txBody>
          <a:bodyPr wrap="square" rtlCol="0">
            <a:spAutoFit/>
          </a:bodyPr>
          <a:lstStyle>
            <a:defPPr>
              <a:defRPr lang="zh-CN"/>
            </a:defPPr>
            <a:lvl1pPr algn="just">
              <a:lnSpc>
                <a:spcPct val="130000"/>
              </a:lnSpc>
              <a:defRPr sz="1600">
                <a:solidFill>
                  <a:schemeClr val="bg1"/>
                </a:solidFill>
              </a:defRPr>
            </a:lvl1pPr>
          </a:lstStyle>
          <a:p>
            <a:pPr>
              <a:lnSpc>
                <a:spcPct val="150000"/>
              </a:lnSpc>
            </a:pPr>
            <a:r>
              <a:rPr lang="zh-CN" altLang="en-US" sz="1200" dirty="0"/>
              <a:t>星尘辅助专注于弹射类游戏的高精度力度计算，为您提供全方位的辅助打击服务。我们拥有优秀的程序设计团队、严谨的逻辑思维，为您带来战斗的胜利。</a:t>
            </a:r>
          </a:p>
        </p:txBody>
      </p:sp>
      <p:sp>
        <p:nvSpPr>
          <p:cNvPr id="80" name="Rectangle 1"/>
          <p:cNvSpPr/>
          <p:nvPr/>
        </p:nvSpPr>
        <p:spPr>
          <a:xfrm>
            <a:off x="8469458" y="2568632"/>
            <a:ext cx="140936" cy="140936"/>
          </a:xfrm>
          <a:prstGeom prst="rect">
            <a:avLst/>
          </a:prstGeom>
          <a:solidFill>
            <a:srgbClr val="141158"/>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74"/>
          <p:cNvSpPr/>
          <p:nvPr/>
        </p:nvSpPr>
        <p:spPr>
          <a:xfrm>
            <a:off x="8469458" y="2838691"/>
            <a:ext cx="140936" cy="140936"/>
          </a:xfrm>
          <a:prstGeom prst="rect">
            <a:avLst/>
          </a:prstGeom>
          <a:solidFill>
            <a:srgbClr val="FFFF00"/>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75"/>
          <p:cNvSpPr/>
          <p:nvPr/>
        </p:nvSpPr>
        <p:spPr>
          <a:xfrm>
            <a:off x="9760847" y="2566559"/>
            <a:ext cx="140936" cy="140936"/>
          </a:xfrm>
          <a:prstGeom prst="rect">
            <a:avLst/>
          </a:prstGeom>
          <a:solidFill>
            <a:schemeClr val="tx1">
              <a:lumMod val="75000"/>
              <a:lumOff val="25000"/>
            </a:schemeClr>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Subtitle 2"/>
          <p:cNvSpPr txBox="1"/>
          <p:nvPr/>
        </p:nvSpPr>
        <p:spPr>
          <a:xfrm>
            <a:off x="8627200" y="2500600"/>
            <a:ext cx="9541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600" b="1">
                <a:solidFill>
                  <a:srgbClr val="44546A"/>
                </a:solidFill>
                <a:latin typeface="+mn-ea"/>
              </a:defRPr>
            </a:lvl1pPr>
          </a:lstStyle>
          <a:p>
            <a:r>
              <a:rPr lang="zh-CN" altLang="en-US" sz="1200" b="0" dirty="0">
                <a:solidFill>
                  <a:schemeClr val="bg1"/>
                </a:solidFill>
              </a:rPr>
              <a:t>计算机科学</a:t>
            </a:r>
            <a:endParaRPr lang="en-US" sz="1200" b="0" dirty="0">
              <a:solidFill>
                <a:schemeClr val="bg1"/>
              </a:solidFill>
            </a:endParaRPr>
          </a:p>
        </p:txBody>
      </p:sp>
      <p:sp>
        <p:nvSpPr>
          <p:cNvPr id="84" name="Subtitle 2"/>
          <p:cNvSpPr txBox="1"/>
          <p:nvPr/>
        </p:nvSpPr>
        <p:spPr>
          <a:xfrm>
            <a:off x="8627200" y="2770485"/>
            <a:ext cx="9541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600" b="1">
                <a:solidFill>
                  <a:srgbClr val="44546A"/>
                </a:solidFill>
                <a:latin typeface="+mn-ea"/>
              </a:defRPr>
            </a:lvl1pPr>
          </a:lstStyle>
          <a:p>
            <a:r>
              <a:rPr lang="zh-CN" altLang="en-US" sz="1200" b="0" dirty="0">
                <a:solidFill>
                  <a:schemeClr val="bg1"/>
                </a:solidFill>
              </a:rPr>
              <a:t>应用物理学</a:t>
            </a:r>
          </a:p>
        </p:txBody>
      </p:sp>
      <p:sp>
        <p:nvSpPr>
          <p:cNvPr id="85" name="Subtitle 2"/>
          <p:cNvSpPr txBox="1"/>
          <p:nvPr/>
        </p:nvSpPr>
        <p:spPr>
          <a:xfrm>
            <a:off x="9918589" y="2498180"/>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600" b="1">
                <a:solidFill>
                  <a:srgbClr val="44546A"/>
                </a:solidFill>
                <a:latin typeface="+mn-ea"/>
              </a:defRPr>
            </a:lvl1pPr>
          </a:lstStyle>
          <a:p>
            <a:r>
              <a:rPr lang="zh-CN" altLang="en-US" sz="1200" b="0" dirty="0">
                <a:solidFill>
                  <a:schemeClr val="bg1"/>
                </a:solidFill>
              </a:rPr>
              <a:t>高等数学</a:t>
            </a:r>
          </a:p>
        </p:txBody>
      </p:sp>
      <p:sp>
        <p:nvSpPr>
          <p:cNvPr id="86" name="Rectangle 75"/>
          <p:cNvSpPr/>
          <p:nvPr/>
        </p:nvSpPr>
        <p:spPr>
          <a:xfrm>
            <a:off x="9760847" y="2836465"/>
            <a:ext cx="140936" cy="140936"/>
          </a:xfrm>
          <a:prstGeom prst="rect">
            <a:avLst/>
          </a:prstGeom>
          <a:solidFill>
            <a:schemeClr val="bg1">
              <a:lumMod val="85000"/>
            </a:schemeClr>
          </a:solidFill>
          <a:ln>
            <a:noFill/>
          </a:ln>
          <a:effectLst>
            <a:outerShdw blurRad="127000" dir="5400000" algn="t"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Subtitle 2"/>
          <p:cNvSpPr txBox="1"/>
          <p:nvPr/>
        </p:nvSpPr>
        <p:spPr>
          <a:xfrm>
            <a:off x="9918588" y="2768065"/>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600" b="1">
                <a:solidFill>
                  <a:srgbClr val="44546A"/>
                </a:solidFill>
                <a:latin typeface="+mn-ea"/>
              </a:defRPr>
            </a:lvl1pPr>
          </a:lstStyle>
          <a:p>
            <a:r>
              <a:rPr lang="zh-CN" altLang="en-US" sz="1200" b="0" dirty="0">
                <a:solidFill>
                  <a:schemeClr val="bg1"/>
                </a:solidFill>
              </a:rPr>
              <a:t>数学物理</a:t>
            </a:r>
          </a:p>
        </p:txBody>
      </p:sp>
      <p:sp>
        <p:nvSpPr>
          <p:cNvPr id="32" name="矩形 31">
            <a:extLst>
              <a:ext uri="{FF2B5EF4-FFF2-40B4-BE49-F238E27FC236}">
                <a16:creationId xmlns:a16="http://schemas.microsoft.com/office/drawing/2014/main" id="{1D9A9F9B-2D94-4825-BE07-84A6B9B53CF3}"/>
              </a:ext>
            </a:extLst>
          </p:cNvPr>
          <p:cNvSpPr/>
          <p:nvPr/>
        </p:nvSpPr>
        <p:spPr>
          <a:xfrm>
            <a:off x="207111" y="-57764"/>
            <a:ext cx="11585196"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为使得星尘辅助从头到尾，从里到外都享有自主知识产权，辅助最核心的部分</a:t>
            </a:r>
            <a:r>
              <a:rPr lang="en-US" altLang="zh-CN" sz="1600" b="1" spc="-150" dirty="0">
                <a:solidFill>
                  <a:srgbClr val="141158"/>
                </a:solidFill>
                <a:latin typeface="楷体" panose="02010609060101010101" charset="-122"/>
                <a:ea typeface="楷体" panose="02010609060101010101" charset="-122"/>
                <a:cs typeface="楷体" panose="02010609060101010101" charset="-122"/>
                <a:sym typeface="+mn-ea"/>
              </a:rPr>
              <a:t>——</a:t>
            </a:r>
            <a:endPar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endParaRPr>
          </a:p>
        </p:txBody>
      </p:sp>
      <p:sp>
        <p:nvSpPr>
          <p:cNvPr id="33" name="矩形 32">
            <a:extLst>
              <a:ext uri="{FF2B5EF4-FFF2-40B4-BE49-F238E27FC236}">
                <a16:creationId xmlns:a16="http://schemas.microsoft.com/office/drawing/2014/main" id="{BBA17542-F5F6-4469-A259-5DA234700C18}"/>
              </a:ext>
            </a:extLst>
          </p:cNvPr>
          <p:cNvSpPr/>
          <p:nvPr/>
        </p:nvSpPr>
        <p:spPr>
          <a:xfrm>
            <a:off x="-170891" y="6553778"/>
            <a:ext cx="11585196" cy="338554"/>
          </a:xfrm>
          <a:prstGeom prst="rect">
            <a:avLst/>
          </a:prstGeom>
        </p:spPr>
        <p:txBody>
          <a:bodyPr wrap="square">
            <a:spAutoFit/>
          </a:bodyPr>
          <a:lstStyle/>
          <a:p>
            <a:pPr algn="ctr"/>
            <a:r>
              <a:rPr lang="zh-CN" altLang="en-US" sz="1600" b="1" spc="-150" dirty="0">
                <a:solidFill>
                  <a:srgbClr val="141158"/>
                </a:solidFill>
                <a:latin typeface="楷体" panose="02010609060101010101" charset="-122"/>
                <a:ea typeface="楷体" panose="02010609060101010101" charset="-122"/>
                <a:cs typeface="楷体" panose="02010609060101010101" charset="-122"/>
                <a:sym typeface="+mn-ea"/>
              </a:rPr>
              <a:t>即游戏物理模型的筛选和确定，以及微分方程的解析解和数值解等数学工作全部由本人完成。</a:t>
            </a:r>
          </a:p>
        </p:txBody>
      </p:sp>
    </p:spTree>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 calcmode="lin" valueType="num">
                                      <p:cBhvr>
                                        <p:cTn id="9" dur="500" fill="hold"/>
                                        <p:tgtEl>
                                          <p:spTgt spid="67"/>
                                        </p:tgtEl>
                                        <p:attrNameLst>
                                          <p:attrName>style.rotation</p:attrName>
                                        </p:attrNameLst>
                                      </p:cBhvr>
                                      <p:tavLst>
                                        <p:tav tm="0">
                                          <p:val>
                                            <p:fltVal val="90"/>
                                          </p:val>
                                        </p:tav>
                                        <p:tav tm="100000">
                                          <p:val>
                                            <p:fltVal val="0"/>
                                          </p:val>
                                        </p:tav>
                                      </p:tavLst>
                                    </p:anim>
                                    <p:animEffect transition="in" filter="fade">
                                      <p:cBhvr>
                                        <p:cTn id="10" dur="500"/>
                                        <p:tgtEl>
                                          <p:spTgt spid="6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500" fill="hold"/>
                                        <p:tgtEl>
                                          <p:spTgt spid="46"/>
                                        </p:tgtEl>
                                        <p:attrNameLst>
                                          <p:attrName>ppt_w</p:attrName>
                                        </p:attrNameLst>
                                      </p:cBhvr>
                                      <p:tavLst>
                                        <p:tav tm="0">
                                          <p:val>
                                            <p:fltVal val="0"/>
                                          </p:val>
                                        </p:tav>
                                        <p:tav tm="100000">
                                          <p:val>
                                            <p:strVal val="#ppt_w"/>
                                          </p:val>
                                        </p:tav>
                                      </p:tavLst>
                                    </p:anim>
                                    <p:anim calcmode="lin" valueType="num">
                                      <p:cBhvr>
                                        <p:cTn id="14" dur="500" fill="hold"/>
                                        <p:tgtEl>
                                          <p:spTgt spid="46"/>
                                        </p:tgtEl>
                                        <p:attrNameLst>
                                          <p:attrName>ppt_h</p:attrName>
                                        </p:attrNameLst>
                                      </p:cBhvr>
                                      <p:tavLst>
                                        <p:tav tm="0">
                                          <p:val>
                                            <p:fltVal val="0"/>
                                          </p:val>
                                        </p:tav>
                                        <p:tav tm="100000">
                                          <p:val>
                                            <p:strVal val="#ppt_h"/>
                                          </p:val>
                                        </p:tav>
                                      </p:tavLst>
                                    </p:anim>
                                    <p:anim calcmode="lin" valueType="num">
                                      <p:cBhvr>
                                        <p:cTn id="15" dur="500" fill="hold"/>
                                        <p:tgtEl>
                                          <p:spTgt spid="46"/>
                                        </p:tgtEl>
                                        <p:attrNameLst>
                                          <p:attrName>style.rotation</p:attrName>
                                        </p:attrNameLst>
                                      </p:cBhvr>
                                      <p:tavLst>
                                        <p:tav tm="0">
                                          <p:val>
                                            <p:fltVal val="90"/>
                                          </p:val>
                                        </p:tav>
                                        <p:tav tm="100000">
                                          <p:val>
                                            <p:fltVal val="0"/>
                                          </p:val>
                                        </p:tav>
                                      </p:tavLst>
                                    </p:anim>
                                    <p:animEffect transition="in" filter="fade">
                                      <p:cBhvr>
                                        <p:cTn id="16" dur="500"/>
                                        <p:tgtEl>
                                          <p:spTgt spid="46"/>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right)">
                                      <p:cBhvr>
                                        <p:cTn id="20" dur="500"/>
                                        <p:tgtEl>
                                          <p:spTgt spid="3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2"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right)">
                                      <p:cBhvr>
                                        <p:cTn id="26" dur="500"/>
                                        <p:tgtEl>
                                          <p:spTgt spid="54"/>
                                        </p:tgtEl>
                                      </p:cBhvr>
                                    </p:animEffect>
                                  </p:childTnLst>
                                </p:cTn>
                              </p:par>
                              <p:par>
                                <p:cTn id="27" presetID="22" presetClass="entr" presetSubtype="8"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left)">
                                      <p:cBhvr>
                                        <p:cTn id="29" dur="500"/>
                                        <p:tgtEl>
                                          <p:spTgt spid="51"/>
                                        </p:tgtEl>
                                      </p:cBhvr>
                                    </p:animEffect>
                                  </p:childTnLst>
                                </p:cTn>
                              </p:par>
                            </p:childTnLst>
                          </p:cTn>
                        </p:par>
                        <p:par>
                          <p:cTn id="30" fill="hold">
                            <p:stCondLst>
                              <p:cond delay="1000"/>
                            </p:stCondLst>
                            <p:childTnLst>
                              <p:par>
                                <p:cTn id="31" presetID="18" presetClass="entr" presetSubtype="6"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strips(downRight)">
                                      <p:cBhvr>
                                        <p:cTn id="33" dur="500"/>
                                        <p:tgtEl>
                                          <p:spTgt spid="35"/>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strips(downLeft)">
                                      <p:cBhvr>
                                        <p:cTn id="36" dur="500"/>
                                        <p:tgtEl>
                                          <p:spTgt spid="38"/>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strips(downLeft)">
                                      <p:cBhvr>
                                        <p:cTn id="39" dur="500"/>
                                        <p:tgtEl>
                                          <p:spTgt spid="37"/>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strips(downRight)">
                                      <p:cBhvr>
                                        <p:cTn id="42" dur="500"/>
                                        <p:tgtEl>
                                          <p:spTgt spid="34"/>
                                        </p:tgtEl>
                                      </p:cBhvr>
                                    </p:animEffect>
                                  </p:childTnLst>
                                </p:cTn>
                              </p:par>
                            </p:childTnLst>
                          </p:cTn>
                        </p:par>
                        <p:par>
                          <p:cTn id="43" fill="hold">
                            <p:stCondLst>
                              <p:cond delay="1500"/>
                            </p:stCondLst>
                            <p:childTnLst>
                              <p:par>
                                <p:cTn id="44" presetID="22" presetClass="entr" presetSubtype="2"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500"/>
                                        <p:tgtEl>
                                          <p:spTgt spid="47"/>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right)">
                                      <p:cBhvr>
                                        <p:cTn id="49" dur="500"/>
                                        <p:tgtEl>
                                          <p:spTgt spid="48"/>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500"/>
                                        <p:tgtEl>
                                          <p:spTgt spid="5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left)">
                                      <p:cBhvr>
                                        <p:cTn id="55" dur="500"/>
                                        <p:tgtEl>
                                          <p:spTgt spid="58"/>
                                        </p:tgtEl>
                                      </p:cBhvr>
                                    </p:animEffect>
                                  </p:childTnLst>
                                </p:cTn>
                              </p:par>
                            </p:childTnLst>
                          </p:cTn>
                        </p:par>
                        <p:par>
                          <p:cTn id="56" fill="hold">
                            <p:stCondLst>
                              <p:cond delay="2000"/>
                            </p:stCondLst>
                            <p:childTnLst>
                              <p:par>
                                <p:cTn id="57" presetID="53" presetClass="entr" presetSubtype="16" fill="hold" grpId="0" nodeType="after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p:cTn id="59" dur="500" fill="hold"/>
                                        <p:tgtEl>
                                          <p:spTgt spid="80"/>
                                        </p:tgtEl>
                                        <p:attrNameLst>
                                          <p:attrName>ppt_w</p:attrName>
                                        </p:attrNameLst>
                                      </p:cBhvr>
                                      <p:tavLst>
                                        <p:tav tm="0">
                                          <p:val>
                                            <p:fltVal val="0"/>
                                          </p:val>
                                        </p:tav>
                                        <p:tav tm="100000">
                                          <p:val>
                                            <p:strVal val="#ppt_w"/>
                                          </p:val>
                                        </p:tav>
                                      </p:tavLst>
                                    </p:anim>
                                    <p:anim calcmode="lin" valueType="num">
                                      <p:cBhvr>
                                        <p:cTn id="60" dur="500" fill="hold"/>
                                        <p:tgtEl>
                                          <p:spTgt spid="80"/>
                                        </p:tgtEl>
                                        <p:attrNameLst>
                                          <p:attrName>ppt_h</p:attrName>
                                        </p:attrNameLst>
                                      </p:cBhvr>
                                      <p:tavLst>
                                        <p:tav tm="0">
                                          <p:val>
                                            <p:fltVal val="0"/>
                                          </p:val>
                                        </p:tav>
                                        <p:tav tm="100000">
                                          <p:val>
                                            <p:strVal val="#ppt_h"/>
                                          </p:val>
                                        </p:tav>
                                      </p:tavLst>
                                    </p:anim>
                                    <p:animEffect transition="in" filter="fade">
                                      <p:cBhvr>
                                        <p:cTn id="61" dur="500"/>
                                        <p:tgtEl>
                                          <p:spTgt spid="80"/>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 calcmode="lin" valueType="num">
                                      <p:cBhvr>
                                        <p:cTn id="64" dur="500" fill="hold"/>
                                        <p:tgtEl>
                                          <p:spTgt spid="81"/>
                                        </p:tgtEl>
                                        <p:attrNameLst>
                                          <p:attrName>ppt_w</p:attrName>
                                        </p:attrNameLst>
                                      </p:cBhvr>
                                      <p:tavLst>
                                        <p:tav tm="0">
                                          <p:val>
                                            <p:fltVal val="0"/>
                                          </p:val>
                                        </p:tav>
                                        <p:tav tm="100000">
                                          <p:val>
                                            <p:strVal val="#ppt_w"/>
                                          </p:val>
                                        </p:tav>
                                      </p:tavLst>
                                    </p:anim>
                                    <p:anim calcmode="lin" valueType="num">
                                      <p:cBhvr>
                                        <p:cTn id="65" dur="500" fill="hold"/>
                                        <p:tgtEl>
                                          <p:spTgt spid="81"/>
                                        </p:tgtEl>
                                        <p:attrNameLst>
                                          <p:attrName>ppt_h</p:attrName>
                                        </p:attrNameLst>
                                      </p:cBhvr>
                                      <p:tavLst>
                                        <p:tav tm="0">
                                          <p:val>
                                            <p:fltVal val="0"/>
                                          </p:val>
                                        </p:tav>
                                        <p:tav tm="100000">
                                          <p:val>
                                            <p:strVal val="#ppt_h"/>
                                          </p:val>
                                        </p:tav>
                                      </p:tavLst>
                                    </p:anim>
                                    <p:animEffect transition="in" filter="fade">
                                      <p:cBhvr>
                                        <p:cTn id="66" dur="500"/>
                                        <p:tgtEl>
                                          <p:spTgt spid="81"/>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anim calcmode="lin" valueType="num">
                                      <p:cBhvr>
                                        <p:cTn id="69" dur="500" fill="hold"/>
                                        <p:tgtEl>
                                          <p:spTgt spid="82"/>
                                        </p:tgtEl>
                                        <p:attrNameLst>
                                          <p:attrName>ppt_w</p:attrName>
                                        </p:attrNameLst>
                                      </p:cBhvr>
                                      <p:tavLst>
                                        <p:tav tm="0">
                                          <p:val>
                                            <p:fltVal val="0"/>
                                          </p:val>
                                        </p:tav>
                                        <p:tav tm="100000">
                                          <p:val>
                                            <p:strVal val="#ppt_w"/>
                                          </p:val>
                                        </p:tav>
                                      </p:tavLst>
                                    </p:anim>
                                    <p:anim calcmode="lin" valueType="num">
                                      <p:cBhvr>
                                        <p:cTn id="70" dur="500" fill="hold"/>
                                        <p:tgtEl>
                                          <p:spTgt spid="82"/>
                                        </p:tgtEl>
                                        <p:attrNameLst>
                                          <p:attrName>ppt_h</p:attrName>
                                        </p:attrNameLst>
                                      </p:cBhvr>
                                      <p:tavLst>
                                        <p:tav tm="0">
                                          <p:val>
                                            <p:fltVal val="0"/>
                                          </p:val>
                                        </p:tav>
                                        <p:tav tm="100000">
                                          <p:val>
                                            <p:strVal val="#ppt_h"/>
                                          </p:val>
                                        </p:tav>
                                      </p:tavLst>
                                    </p:anim>
                                    <p:animEffect transition="in" filter="fade">
                                      <p:cBhvr>
                                        <p:cTn id="71" dur="500"/>
                                        <p:tgtEl>
                                          <p:spTgt spid="82"/>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 calcmode="lin" valueType="num">
                                      <p:cBhvr>
                                        <p:cTn id="74" dur="500" fill="hold"/>
                                        <p:tgtEl>
                                          <p:spTgt spid="86"/>
                                        </p:tgtEl>
                                        <p:attrNameLst>
                                          <p:attrName>ppt_w</p:attrName>
                                        </p:attrNameLst>
                                      </p:cBhvr>
                                      <p:tavLst>
                                        <p:tav tm="0">
                                          <p:val>
                                            <p:fltVal val="0"/>
                                          </p:val>
                                        </p:tav>
                                        <p:tav tm="100000">
                                          <p:val>
                                            <p:strVal val="#ppt_w"/>
                                          </p:val>
                                        </p:tav>
                                      </p:tavLst>
                                    </p:anim>
                                    <p:anim calcmode="lin" valueType="num">
                                      <p:cBhvr>
                                        <p:cTn id="75" dur="500" fill="hold"/>
                                        <p:tgtEl>
                                          <p:spTgt spid="86"/>
                                        </p:tgtEl>
                                        <p:attrNameLst>
                                          <p:attrName>ppt_h</p:attrName>
                                        </p:attrNameLst>
                                      </p:cBhvr>
                                      <p:tavLst>
                                        <p:tav tm="0">
                                          <p:val>
                                            <p:fltVal val="0"/>
                                          </p:val>
                                        </p:tav>
                                        <p:tav tm="100000">
                                          <p:val>
                                            <p:strVal val="#ppt_h"/>
                                          </p:val>
                                        </p:tav>
                                      </p:tavLst>
                                    </p:anim>
                                    <p:animEffect transition="in" filter="fade">
                                      <p:cBhvr>
                                        <p:cTn id="76" dur="500"/>
                                        <p:tgtEl>
                                          <p:spTgt spid="86"/>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wipe(left)">
                                      <p:cBhvr>
                                        <p:cTn id="82" dur="500"/>
                                        <p:tgtEl>
                                          <p:spTgt spid="84"/>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wipe(left)">
                                      <p:cBhvr>
                                        <p:cTn id="85" dur="500"/>
                                        <p:tgtEl>
                                          <p:spTgt spid="85"/>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87"/>
                                        </p:tgtEl>
                                        <p:attrNameLst>
                                          <p:attrName>style.visibility</p:attrName>
                                        </p:attrNameLst>
                                      </p:cBhvr>
                                      <p:to>
                                        <p:strVal val="visible"/>
                                      </p:to>
                                    </p:set>
                                    <p:animEffect transition="in" filter="wipe(left)">
                                      <p:cBhvr>
                                        <p:cTn id="88" dur="500"/>
                                        <p:tgtEl>
                                          <p:spTgt spid="87"/>
                                        </p:tgtEl>
                                      </p:cBhvr>
                                    </p:animEffect>
                                  </p:childTnLst>
                                </p:cTn>
                              </p:par>
                            </p:childTnLst>
                          </p:cTn>
                        </p:par>
                        <p:par>
                          <p:cTn id="89" fill="hold">
                            <p:stCondLst>
                              <p:cond delay="2500"/>
                            </p:stCondLst>
                            <p:childTnLst>
                              <p:par>
                                <p:cTn id="90" presetID="53" presetClass="entr" presetSubtype="16"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Effect transition="in" filter="fade">
                                      <p:cBhvr>
                                        <p:cTn id="94" dur="500"/>
                                        <p:tgtEl>
                                          <p:spTgt spid="59"/>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wipe(up)">
                                      <p:cBhvr>
                                        <p:cTn id="97" dur="500"/>
                                        <p:tgtEl>
                                          <p:spTgt spid="69"/>
                                        </p:tgtEl>
                                      </p:cBhvr>
                                    </p:animEffect>
                                  </p:childTnLst>
                                </p:cTn>
                              </p:par>
                            </p:childTnLst>
                          </p:cTn>
                        </p:par>
                        <p:par>
                          <p:cTn id="98" fill="hold">
                            <p:stCondLst>
                              <p:cond delay="3000"/>
                            </p:stCondLst>
                            <p:childTnLst>
                              <p:par>
                                <p:cTn id="99" presetID="22" presetClass="entr" presetSubtype="8" fill="hold" grpId="0" nodeType="after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left)">
                                      <p:cBhvr>
                                        <p:cTn id="101" dur="450"/>
                                        <p:tgtEl>
                                          <p:spTgt spid="70"/>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wipe(left)">
                                      <p:cBhvr>
                                        <p:cTn id="104" dur="4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8" grpId="0"/>
      <p:bldP spid="67" grpId="0" animBg="1"/>
      <p:bldGraphic spid="46" grpId="0">
        <p:bldAsOne/>
      </p:bldGraphic>
      <p:bldP spid="7" grpId="0" animBg="1"/>
      <p:bldP spid="39" grpId="0" animBg="1"/>
      <p:bldP spid="47" grpId="0"/>
      <p:bldP spid="48" grpId="0"/>
      <p:bldP spid="57" grpId="0"/>
      <p:bldP spid="58" grpId="0"/>
      <p:bldP spid="69" grpId="0" animBg="1"/>
      <p:bldP spid="70" grpId="0"/>
      <p:bldP spid="71" grpId="0"/>
      <p:bldP spid="80" grpId="0" animBg="1"/>
      <p:bldP spid="81" grpId="0" animBg="1"/>
      <p:bldP spid="82" grpId="0" animBg="1"/>
      <p:bldP spid="83" grpId="0"/>
      <p:bldP spid="84" grpId="0"/>
      <p:bldP spid="85" grpId="0"/>
      <p:bldP spid="86" grpId="0" animBg="1"/>
      <p:bldP spid="8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等线 Light"/>
        <a:ea typeface="方正喵呜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3307</Words>
  <Application>Microsoft Office PowerPoint</Application>
  <PresentationFormat>宽屏</PresentationFormat>
  <Paragraphs>311</Paragraphs>
  <Slides>30</Slides>
  <Notes>30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Arial</vt:lpstr>
      <vt:lpstr>Wingdings</vt:lpstr>
      <vt:lpstr>等线</vt:lpstr>
      <vt:lpstr>方正喵呜体</vt:lpstr>
      <vt:lpstr>微软雅黑</vt:lpstr>
      <vt:lpstr>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谢尘竹</dc:creator>
  <cp:lastModifiedBy>尘竹 谢</cp:lastModifiedBy>
  <cp:revision>223</cp:revision>
  <dcterms:created xsi:type="dcterms:W3CDTF">2016-07-10T05:35:00Z</dcterms:created>
  <dcterms:modified xsi:type="dcterms:W3CDTF">2019-03-15T16:23:36Z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